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00" Target="../media/image122.png" Type="http://schemas.openxmlformats.org/officeDocument/2006/relationships/image"/><Relationship Id="rId101" Target="../media/image123.svg" Type="http://schemas.openxmlformats.org/officeDocument/2006/relationships/image"/><Relationship Id="rId102" Target="../media/image124.png" Type="http://schemas.openxmlformats.org/officeDocument/2006/relationships/image"/><Relationship Id="rId103" Target="../media/image125.svg" Type="http://schemas.openxmlformats.org/officeDocument/2006/relationships/image"/><Relationship Id="rId104" Target="../media/image126.png" Type="http://schemas.openxmlformats.org/officeDocument/2006/relationships/image"/><Relationship Id="rId105" Target="../media/image127.svg" Type="http://schemas.openxmlformats.org/officeDocument/2006/relationships/image"/><Relationship Id="rId106" Target="../media/image128.png" Type="http://schemas.openxmlformats.org/officeDocument/2006/relationships/image"/><Relationship Id="rId107" Target="../media/image129.sv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4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25" Target="../media/image47.svg" Type="http://schemas.openxmlformats.org/officeDocument/2006/relationships/image"/><Relationship Id="rId26" Target="../media/image48.png" Type="http://schemas.openxmlformats.org/officeDocument/2006/relationships/image"/><Relationship Id="rId27" Target="../media/image49.svg" Type="http://schemas.openxmlformats.org/officeDocument/2006/relationships/image"/><Relationship Id="rId28" Target="../media/image50.png" Type="http://schemas.openxmlformats.org/officeDocument/2006/relationships/image"/><Relationship Id="rId29" Target="../media/image51.svg" Type="http://schemas.openxmlformats.org/officeDocument/2006/relationships/image"/><Relationship Id="rId3" Target="../media/image25.svg" Type="http://schemas.openxmlformats.org/officeDocument/2006/relationships/image"/><Relationship Id="rId30" Target="../media/image52.png" Type="http://schemas.openxmlformats.org/officeDocument/2006/relationships/image"/><Relationship Id="rId31" Target="../media/image53.svg" Type="http://schemas.openxmlformats.org/officeDocument/2006/relationships/image"/><Relationship Id="rId32" Target="../media/image54.png" Type="http://schemas.openxmlformats.org/officeDocument/2006/relationships/image"/><Relationship Id="rId33" Target="../media/image55.svg" Type="http://schemas.openxmlformats.org/officeDocument/2006/relationships/image"/><Relationship Id="rId34" Target="../media/image56.png" Type="http://schemas.openxmlformats.org/officeDocument/2006/relationships/image"/><Relationship Id="rId35" Target="../media/image57.svg" Type="http://schemas.openxmlformats.org/officeDocument/2006/relationships/image"/><Relationship Id="rId36" Target="../media/image58.png" Type="http://schemas.openxmlformats.org/officeDocument/2006/relationships/image"/><Relationship Id="rId37" Target="../media/image59.svg" Type="http://schemas.openxmlformats.org/officeDocument/2006/relationships/image"/><Relationship Id="rId38" Target="../media/image60.png" Type="http://schemas.openxmlformats.org/officeDocument/2006/relationships/image"/><Relationship Id="rId39" Target="../media/image61.svg" Type="http://schemas.openxmlformats.org/officeDocument/2006/relationships/image"/><Relationship Id="rId4" Target="../media/image26.png" Type="http://schemas.openxmlformats.org/officeDocument/2006/relationships/image"/><Relationship Id="rId40" Target="../media/image62.png" Type="http://schemas.openxmlformats.org/officeDocument/2006/relationships/image"/><Relationship Id="rId41" Target="../media/image63.svg" Type="http://schemas.openxmlformats.org/officeDocument/2006/relationships/image"/><Relationship Id="rId42" Target="../media/image64.png" Type="http://schemas.openxmlformats.org/officeDocument/2006/relationships/image"/><Relationship Id="rId43" Target="../media/image65.svg" Type="http://schemas.openxmlformats.org/officeDocument/2006/relationships/image"/><Relationship Id="rId44" Target="../media/image66.png" Type="http://schemas.openxmlformats.org/officeDocument/2006/relationships/image"/><Relationship Id="rId45" Target="../media/image67.svg" Type="http://schemas.openxmlformats.org/officeDocument/2006/relationships/image"/><Relationship Id="rId46" Target="../media/image68.png" Type="http://schemas.openxmlformats.org/officeDocument/2006/relationships/image"/><Relationship Id="rId47" Target="../media/image69.svg" Type="http://schemas.openxmlformats.org/officeDocument/2006/relationships/image"/><Relationship Id="rId48" Target="../media/image70.png" Type="http://schemas.openxmlformats.org/officeDocument/2006/relationships/image"/><Relationship Id="rId49" Target="../media/image71.svg" Type="http://schemas.openxmlformats.org/officeDocument/2006/relationships/image"/><Relationship Id="rId5" Target="../media/image27.svg" Type="http://schemas.openxmlformats.org/officeDocument/2006/relationships/image"/><Relationship Id="rId50" Target="../media/image72.png" Type="http://schemas.openxmlformats.org/officeDocument/2006/relationships/image"/><Relationship Id="rId51" Target="../media/image73.svg" Type="http://schemas.openxmlformats.org/officeDocument/2006/relationships/image"/><Relationship Id="rId52" Target="../media/image74.png" Type="http://schemas.openxmlformats.org/officeDocument/2006/relationships/image"/><Relationship Id="rId53" Target="../media/image75.svg" Type="http://schemas.openxmlformats.org/officeDocument/2006/relationships/image"/><Relationship Id="rId54" Target="../media/image76.png" Type="http://schemas.openxmlformats.org/officeDocument/2006/relationships/image"/><Relationship Id="rId55" Target="../media/image77.svg" Type="http://schemas.openxmlformats.org/officeDocument/2006/relationships/image"/><Relationship Id="rId56" Target="../media/image78.png" Type="http://schemas.openxmlformats.org/officeDocument/2006/relationships/image"/><Relationship Id="rId57" Target="../media/image79.svg" Type="http://schemas.openxmlformats.org/officeDocument/2006/relationships/image"/><Relationship Id="rId58" Target="../media/image80.png" Type="http://schemas.openxmlformats.org/officeDocument/2006/relationships/image"/><Relationship Id="rId59" Target="../media/image81.svg" Type="http://schemas.openxmlformats.org/officeDocument/2006/relationships/image"/><Relationship Id="rId6" Target="../media/image28.png" Type="http://schemas.openxmlformats.org/officeDocument/2006/relationships/image"/><Relationship Id="rId60" Target="../media/image82.png" Type="http://schemas.openxmlformats.org/officeDocument/2006/relationships/image"/><Relationship Id="rId61" Target="../media/image83.svg" Type="http://schemas.openxmlformats.org/officeDocument/2006/relationships/image"/><Relationship Id="rId62" Target="../media/image84.png" Type="http://schemas.openxmlformats.org/officeDocument/2006/relationships/image"/><Relationship Id="rId63" Target="../media/image85.svg" Type="http://schemas.openxmlformats.org/officeDocument/2006/relationships/image"/><Relationship Id="rId64" Target="../media/image86.png" Type="http://schemas.openxmlformats.org/officeDocument/2006/relationships/image"/><Relationship Id="rId65" Target="../media/image87.svg" Type="http://schemas.openxmlformats.org/officeDocument/2006/relationships/image"/><Relationship Id="rId66" Target="../media/image88.png" Type="http://schemas.openxmlformats.org/officeDocument/2006/relationships/image"/><Relationship Id="rId67" Target="../media/image89.svg" Type="http://schemas.openxmlformats.org/officeDocument/2006/relationships/image"/><Relationship Id="rId68" Target="../media/image90.png" Type="http://schemas.openxmlformats.org/officeDocument/2006/relationships/image"/><Relationship Id="rId69" Target="../media/image91.svg" Type="http://schemas.openxmlformats.org/officeDocument/2006/relationships/image"/><Relationship Id="rId7" Target="../media/image29.svg" Type="http://schemas.openxmlformats.org/officeDocument/2006/relationships/image"/><Relationship Id="rId70" Target="../media/image92.png" Type="http://schemas.openxmlformats.org/officeDocument/2006/relationships/image"/><Relationship Id="rId71" Target="../media/image93.svg" Type="http://schemas.openxmlformats.org/officeDocument/2006/relationships/image"/><Relationship Id="rId72" Target="../media/image94.png" Type="http://schemas.openxmlformats.org/officeDocument/2006/relationships/image"/><Relationship Id="rId73" Target="../media/image95.svg" Type="http://schemas.openxmlformats.org/officeDocument/2006/relationships/image"/><Relationship Id="rId74" Target="../media/image96.png" Type="http://schemas.openxmlformats.org/officeDocument/2006/relationships/image"/><Relationship Id="rId75" Target="../media/image97.svg" Type="http://schemas.openxmlformats.org/officeDocument/2006/relationships/image"/><Relationship Id="rId76" Target="../media/image98.png" Type="http://schemas.openxmlformats.org/officeDocument/2006/relationships/image"/><Relationship Id="rId77" Target="../media/image99.svg" Type="http://schemas.openxmlformats.org/officeDocument/2006/relationships/image"/><Relationship Id="rId78" Target="../media/image100.png" Type="http://schemas.openxmlformats.org/officeDocument/2006/relationships/image"/><Relationship Id="rId79" Target="../media/image101.svg" Type="http://schemas.openxmlformats.org/officeDocument/2006/relationships/image"/><Relationship Id="rId8" Target="../media/image30.png" Type="http://schemas.openxmlformats.org/officeDocument/2006/relationships/image"/><Relationship Id="rId80" Target="../media/image102.png" Type="http://schemas.openxmlformats.org/officeDocument/2006/relationships/image"/><Relationship Id="rId81" Target="../media/image103.svg" Type="http://schemas.openxmlformats.org/officeDocument/2006/relationships/image"/><Relationship Id="rId82" Target="../media/image104.png" Type="http://schemas.openxmlformats.org/officeDocument/2006/relationships/image"/><Relationship Id="rId83" Target="../media/image105.svg" Type="http://schemas.openxmlformats.org/officeDocument/2006/relationships/image"/><Relationship Id="rId84" Target="../media/image106.png" Type="http://schemas.openxmlformats.org/officeDocument/2006/relationships/image"/><Relationship Id="rId85" Target="../media/image107.svg" Type="http://schemas.openxmlformats.org/officeDocument/2006/relationships/image"/><Relationship Id="rId86" Target="../media/image108.png" Type="http://schemas.openxmlformats.org/officeDocument/2006/relationships/image"/><Relationship Id="rId87" Target="../media/image109.svg" Type="http://schemas.openxmlformats.org/officeDocument/2006/relationships/image"/><Relationship Id="rId88" Target="../media/image110.png" Type="http://schemas.openxmlformats.org/officeDocument/2006/relationships/image"/><Relationship Id="rId89" Target="../media/image111.svg" Type="http://schemas.openxmlformats.org/officeDocument/2006/relationships/image"/><Relationship Id="rId9" Target="../media/image31.svg" Type="http://schemas.openxmlformats.org/officeDocument/2006/relationships/image"/><Relationship Id="rId90" Target="../media/image112.png" Type="http://schemas.openxmlformats.org/officeDocument/2006/relationships/image"/><Relationship Id="rId91" Target="../media/image113.svg" Type="http://schemas.openxmlformats.org/officeDocument/2006/relationships/image"/><Relationship Id="rId92" Target="../media/image114.png" Type="http://schemas.openxmlformats.org/officeDocument/2006/relationships/image"/><Relationship Id="rId93" Target="../media/image115.svg" Type="http://schemas.openxmlformats.org/officeDocument/2006/relationships/image"/><Relationship Id="rId94" Target="../media/image116.png" Type="http://schemas.openxmlformats.org/officeDocument/2006/relationships/image"/><Relationship Id="rId95" Target="../media/image117.svg" Type="http://schemas.openxmlformats.org/officeDocument/2006/relationships/image"/><Relationship Id="rId96" Target="../media/image118.png" Type="http://schemas.openxmlformats.org/officeDocument/2006/relationships/image"/><Relationship Id="rId97" Target="../media/image119.svg" Type="http://schemas.openxmlformats.org/officeDocument/2006/relationships/image"/><Relationship Id="rId98" Target="../media/image120.png" Type="http://schemas.openxmlformats.org/officeDocument/2006/relationships/image"/><Relationship Id="rId99" Target="../media/image12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14421"/>
            <a:ext cx="12064700" cy="34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868"/>
              </a:lnSpc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Monitoring</a:t>
            </a:r>
          </a:p>
          <a:p>
            <a:pPr algn="just"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System Using ML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069379" y="7286702"/>
            <a:ext cx="7173539" cy="117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32"/>
              </a:lnSpc>
              <a:spcBef>
                <a:spcPct val="0"/>
              </a:spcBef>
            </a:pPr>
            <a:r>
              <a:rPr lang="en-US" sz="6808" u="sng">
                <a:solidFill>
                  <a:srgbClr val="048AFF"/>
                </a:solidFill>
                <a:latin typeface="Montserrat Bold Italics"/>
              </a:rPr>
              <a:t>FOR SOLDIERS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575" y="3051011"/>
            <a:ext cx="10214850" cy="418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20"/>
              </a:lnSpc>
              <a:spcBef>
                <a:spcPct val="0"/>
              </a:spcBef>
            </a:pPr>
            <a:r>
              <a:rPr lang="en-US" sz="13850" strike="noStrike" u="none">
                <a:solidFill>
                  <a:srgbClr val="FFFFFF"/>
                </a:solidFill>
                <a:latin typeface="Montserrat Bold"/>
              </a:rPr>
              <a:t>Target Market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6972" y="-1174265"/>
            <a:ext cx="9192806" cy="11746397"/>
            <a:chOff x="0" y="0"/>
            <a:chExt cx="2421151" cy="3093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1151" cy="3093701"/>
            </a:xfrm>
            <a:custGeom>
              <a:avLst/>
              <a:gdLst/>
              <a:ahLst/>
              <a:cxnLst/>
              <a:rect r="r" b="b" t="t" l="l"/>
              <a:pathLst>
                <a:path h="3093701" w="242115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93341" y="-593443"/>
            <a:ext cx="10757051" cy="1098842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9989" y="2274946"/>
            <a:ext cx="5926983" cy="91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6"/>
              </a:lnSpc>
              <a:spcBef>
                <a:spcPct val="0"/>
              </a:spcBef>
            </a:pPr>
            <a:r>
              <a:rPr lang="en-US" sz="5921" strike="noStrike" u="none">
                <a:solidFill>
                  <a:srgbClr val="F4F6FC"/>
                </a:solidFill>
                <a:latin typeface="Roboto Bold"/>
              </a:rPr>
              <a:t>Market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989" y="3354571"/>
            <a:ext cx="5926983" cy="403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FFFFFF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FFFFFF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 facilisis tincidunt.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09" y="1432840"/>
            <a:ext cx="8434945" cy="7361820"/>
          </a:xfrm>
          <a:custGeom>
            <a:avLst/>
            <a:gdLst/>
            <a:ahLst/>
            <a:cxnLst/>
            <a:rect r="r" b="b" t="t" l="l"/>
            <a:pathLst>
              <a:path h="7361820" w="8434945">
                <a:moveTo>
                  <a:pt x="0" y="0"/>
                </a:moveTo>
                <a:lnTo>
                  <a:pt x="8434945" y="0"/>
                </a:lnTo>
                <a:lnTo>
                  <a:pt x="8434945" y="7361820"/>
                </a:lnTo>
                <a:lnTo>
                  <a:pt x="0" y="736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99" t="0" r="-154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0888" y="1839789"/>
            <a:ext cx="5890717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About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25184" y="3359300"/>
            <a:ext cx="40610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Bold"/>
              </a:rPr>
              <a:t>2010 - 2015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5184" y="6020501"/>
            <a:ext cx="40610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ntserrat Bold"/>
              </a:rPr>
              <a:t>2015 - 2030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6114" y="3894205"/>
            <a:ext cx="5010141" cy="168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69"/>
              </a:lnSpc>
              <a:spcBef>
                <a:spcPct val="0"/>
              </a:spcBef>
            </a:pPr>
            <a:r>
              <a:rPr lang="en-US" sz="1906" strike="noStrike" u="none">
                <a:solidFill>
                  <a:srgbClr val="101010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993275"/>
            <a:ext cx="8434945" cy="1293725"/>
            <a:chOff x="0" y="0"/>
            <a:chExt cx="2137108" cy="327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7108" cy="327783"/>
            </a:xfrm>
            <a:custGeom>
              <a:avLst/>
              <a:gdLst/>
              <a:ahLst/>
              <a:cxnLst/>
              <a:rect r="r" b="b" t="t" l="l"/>
              <a:pathLst>
                <a:path h="327783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09" y="0"/>
            <a:ext cx="8434945" cy="1293725"/>
            <a:chOff x="0" y="0"/>
            <a:chExt cx="2137108" cy="3277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37108" cy="327783"/>
            </a:xfrm>
            <a:custGeom>
              <a:avLst/>
              <a:gdLst/>
              <a:ahLst/>
              <a:cxnLst/>
              <a:rect r="r" b="b" t="t" l="l"/>
              <a:pathLst>
                <a:path h="327783" w="2137108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90764" y="6553901"/>
            <a:ext cx="5180841" cy="168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69"/>
              </a:lnSpc>
              <a:spcBef>
                <a:spcPct val="0"/>
              </a:spcBef>
            </a:pPr>
            <a:r>
              <a:rPr lang="en-US" sz="1906" strike="noStrike" u="none">
                <a:solidFill>
                  <a:srgbClr val="101010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 sagittis risus.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352154" y="6056195"/>
            <a:ext cx="373881" cy="3738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52154" y="3359300"/>
            <a:ext cx="373881" cy="37388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393785" y="-4549297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087120" y="744124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05323" y="2315742"/>
            <a:ext cx="20498646" cy="6400994"/>
            <a:chOff x="0" y="0"/>
            <a:chExt cx="5398820" cy="1685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22338" y="6736524"/>
            <a:ext cx="3461793" cy="587791"/>
            <a:chOff x="0" y="0"/>
            <a:chExt cx="1066152" cy="1810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Olivia Wilson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082485" y="3466186"/>
            <a:ext cx="3141499" cy="3141499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8267" t="-32093" r="223" b="-4587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55076" y="6736524"/>
            <a:ext cx="3461793" cy="587791"/>
            <a:chOff x="0" y="0"/>
            <a:chExt cx="1066152" cy="1810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Aaron Loeb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415223" y="3466186"/>
            <a:ext cx="3141499" cy="3141499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903869" y="6736524"/>
            <a:ext cx="3461793" cy="587791"/>
            <a:chOff x="0" y="0"/>
            <a:chExt cx="1066152" cy="1810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Juliana Silva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064016" y="3466186"/>
            <a:ext cx="3141499" cy="3141499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17171" t="-34886" r="-101084" b="-78099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470029" y="1019175"/>
            <a:ext cx="54338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9"/>
              </a:lnSpc>
              <a:spcBef>
                <a:spcPct val="0"/>
              </a:spcBef>
            </a:pPr>
            <a:r>
              <a:rPr lang="en-US" sz="6916" strike="noStrike" u="none">
                <a:solidFill>
                  <a:srgbClr val="F4F6FC"/>
                </a:solidFill>
                <a:latin typeface="Roboto Bold"/>
              </a:rPr>
              <a:t>Our 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06287" y="7362942"/>
            <a:ext cx="2183460" cy="35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</a:rPr>
              <a:t>CEO &amp; Founder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39025" y="7362942"/>
            <a:ext cx="2183460" cy="35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</a:rPr>
              <a:t>Project manager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87818" y="7362942"/>
            <a:ext cx="2183460" cy="35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000000"/>
                </a:solidFill>
                <a:latin typeface="Montserrat"/>
              </a:rPr>
              <a:t>IT Expert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549125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21801" y="2761497"/>
            <a:ext cx="4594655" cy="839955"/>
            <a:chOff x="0" y="0"/>
            <a:chExt cx="1679451" cy="3070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9451" cy="307023"/>
            </a:xfrm>
            <a:custGeom>
              <a:avLst/>
              <a:gdLst/>
              <a:ahLst/>
              <a:cxnLst/>
              <a:rect r="r" b="b" t="t" l="l"/>
              <a:pathLst>
                <a:path h="307023" w="1679451">
                  <a:moveTo>
                    <a:pt x="77509" y="0"/>
                  </a:moveTo>
                  <a:lnTo>
                    <a:pt x="1601942" y="0"/>
                  </a:lnTo>
                  <a:cubicBezTo>
                    <a:pt x="1644749" y="0"/>
                    <a:pt x="1679451" y="34702"/>
                    <a:pt x="1679451" y="77509"/>
                  </a:cubicBezTo>
                  <a:lnTo>
                    <a:pt x="1679451" y="229513"/>
                  </a:lnTo>
                  <a:cubicBezTo>
                    <a:pt x="1679451" y="272321"/>
                    <a:pt x="1644749" y="307023"/>
                    <a:pt x="1601942" y="307023"/>
                  </a:cubicBezTo>
                  <a:lnTo>
                    <a:pt x="77509" y="307023"/>
                  </a:lnTo>
                  <a:cubicBezTo>
                    <a:pt x="34702" y="307023"/>
                    <a:pt x="0" y="272321"/>
                    <a:pt x="0" y="229513"/>
                  </a:cubicBezTo>
                  <a:lnTo>
                    <a:pt x="0" y="77509"/>
                  </a:lnTo>
                  <a:cubicBezTo>
                    <a:pt x="0" y="34702"/>
                    <a:pt x="34702" y="0"/>
                    <a:pt x="7750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679451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i. Data Collection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01495" y="2752700"/>
            <a:ext cx="4594655" cy="848752"/>
            <a:chOff x="0" y="0"/>
            <a:chExt cx="1679451" cy="310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9451" cy="310238"/>
            </a:xfrm>
            <a:custGeom>
              <a:avLst/>
              <a:gdLst/>
              <a:ahLst/>
              <a:cxnLst/>
              <a:rect r="r" b="b" t="t" l="l"/>
              <a:pathLst>
                <a:path h="310238" w="1679451">
                  <a:moveTo>
                    <a:pt x="77509" y="0"/>
                  </a:moveTo>
                  <a:lnTo>
                    <a:pt x="1601942" y="0"/>
                  </a:lnTo>
                  <a:cubicBezTo>
                    <a:pt x="1644749" y="0"/>
                    <a:pt x="1679451" y="34702"/>
                    <a:pt x="1679451" y="77509"/>
                  </a:cubicBezTo>
                  <a:lnTo>
                    <a:pt x="1679451" y="232729"/>
                  </a:lnTo>
                  <a:cubicBezTo>
                    <a:pt x="1679451" y="275536"/>
                    <a:pt x="1644749" y="310238"/>
                    <a:pt x="1601942" y="310238"/>
                  </a:cubicBezTo>
                  <a:lnTo>
                    <a:pt x="77509" y="310238"/>
                  </a:lnTo>
                  <a:cubicBezTo>
                    <a:pt x="34702" y="310238"/>
                    <a:pt x="0" y="275536"/>
                    <a:pt x="0" y="232729"/>
                  </a:cubicBezTo>
                  <a:lnTo>
                    <a:pt x="0" y="77509"/>
                  </a:lnTo>
                  <a:cubicBezTo>
                    <a:pt x="0" y="34702"/>
                    <a:pt x="34702" y="0"/>
                    <a:pt x="7750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79451" cy="3769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ii. Cluster Formation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00054" y="350227"/>
            <a:ext cx="9187499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Software Technology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14023" y="1739137"/>
            <a:ext cx="9409912" cy="53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3">
                <a:solidFill>
                  <a:srgbClr val="101010"/>
                </a:solidFill>
                <a:latin typeface="Montserrat Bold"/>
              </a:rPr>
              <a:t>Step 1. K-Means Clustering for Data Analytics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199991" y="2752700"/>
            <a:ext cx="4594655" cy="839955"/>
            <a:chOff x="0" y="0"/>
            <a:chExt cx="1679451" cy="307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9451" cy="307023"/>
            </a:xfrm>
            <a:custGeom>
              <a:avLst/>
              <a:gdLst/>
              <a:ahLst/>
              <a:cxnLst/>
              <a:rect r="r" b="b" t="t" l="l"/>
              <a:pathLst>
                <a:path h="307023" w="1679451">
                  <a:moveTo>
                    <a:pt x="77509" y="0"/>
                  </a:moveTo>
                  <a:lnTo>
                    <a:pt x="1601942" y="0"/>
                  </a:lnTo>
                  <a:cubicBezTo>
                    <a:pt x="1644749" y="0"/>
                    <a:pt x="1679451" y="34702"/>
                    <a:pt x="1679451" y="77509"/>
                  </a:cubicBezTo>
                  <a:lnTo>
                    <a:pt x="1679451" y="229513"/>
                  </a:lnTo>
                  <a:cubicBezTo>
                    <a:pt x="1679451" y="272321"/>
                    <a:pt x="1644749" y="307023"/>
                    <a:pt x="1601942" y="307023"/>
                  </a:cubicBezTo>
                  <a:lnTo>
                    <a:pt x="77509" y="307023"/>
                  </a:lnTo>
                  <a:cubicBezTo>
                    <a:pt x="34702" y="307023"/>
                    <a:pt x="0" y="272321"/>
                    <a:pt x="0" y="229513"/>
                  </a:cubicBezTo>
                  <a:lnTo>
                    <a:pt x="0" y="77509"/>
                  </a:lnTo>
                  <a:cubicBezTo>
                    <a:pt x="0" y="34702"/>
                    <a:pt x="34702" y="0"/>
                    <a:pt x="7750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79451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iii. Dynamic Insights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33579" y="4359025"/>
            <a:ext cx="95172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Step 2. </a:t>
            </a:r>
            <a:r>
              <a:rPr lang="en-US" sz="2999">
                <a:solidFill>
                  <a:srgbClr val="000000"/>
                </a:solidFill>
                <a:latin typeface="Montserrat Bold"/>
              </a:rPr>
              <a:t>ZigBee Communication Among Soldiers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21801" y="5374598"/>
            <a:ext cx="5230205" cy="839955"/>
            <a:chOff x="0" y="0"/>
            <a:chExt cx="1911759" cy="307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1759" cy="307023"/>
            </a:xfrm>
            <a:custGeom>
              <a:avLst/>
              <a:gdLst/>
              <a:ahLst/>
              <a:cxnLst/>
              <a:rect r="r" b="b" t="t" l="l"/>
              <a:pathLst>
                <a:path h="307023" w="1911759">
                  <a:moveTo>
                    <a:pt x="68091" y="0"/>
                  </a:moveTo>
                  <a:lnTo>
                    <a:pt x="1843669" y="0"/>
                  </a:lnTo>
                  <a:cubicBezTo>
                    <a:pt x="1861728" y="0"/>
                    <a:pt x="1879047" y="7174"/>
                    <a:pt x="1891816" y="19943"/>
                  </a:cubicBezTo>
                  <a:cubicBezTo>
                    <a:pt x="1904586" y="32713"/>
                    <a:pt x="1911759" y="50032"/>
                    <a:pt x="1911759" y="68091"/>
                  </a:cubicBezTo>
                  <a:lnTo>
                    <a:pt x="1911759" y="238932"/>
                  </a:lnTo>
                  <a:cubicBezTo>
                    <a:pt x="1911759" y="256991"/>
                    <a:pt x="1904586" y="274310"/>
                    <a:pt x="1891816" y="287079"/>
                  </a:cubicBezTo>
                  <a:cubicBezTo>
                    <a:pt x="1879047" y="299849"/>
                    <a:pt x="1861728" y="307023"/>
                    <a:pt x="1843669" y="307023"/>
                  </a:cubicBezTo>
                  <a:lnTo>
                    <a:pt x="68091" y="307023"/>
                  </a:lnTo>
                  <a:cubicBezTo>
                    <a:pt x="50032" y="307023"/>
                    <a:pt x="32713" y="299849"/>
                    <a:pt x="19943" y="287079"/>
                  </a:cubicBezTo>
                  <a:cubicBezTo>
                    <a:pt x="7174" y="274310"/>
                    <a:pt x="0" y="256991"/>
                    <a:pt x="0" y="238932"/>
                  </a:cubicBezTo>
                  <a:lnTo>
                    <a:pt x="0" y="68091"/>
                  </a:lnTo>
                  <a:cubicBezTo>
                    <a:pt x="0" y="50032"/>
                    <a:pt x="7174" y="32713"/>
                    <a:pt x="19943" y="19943"/>
                  </a:cubicBezTo>
                  <a:cubicBezTo>
                    <a:pt x="32713" y="7174"/>
                    <a:pt x="50032" y="0"/>
                    <a:pt x="68091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11759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i. Wireless Connectivity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18979" y="5370199"/>
            <a:ext cx="6353208" cy="848752"/>
            <a:chOff x="0" y="0"/>
            <a:chExt cx="2322243" cy="3102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2243" cy="310238"/>
            </a:xfrm>
            <a:custGeom>
              <a:avLst/>
              <a:gdLst/>
              <a:ahLst/>
              <a:cxnLst/>
              <a:rect r="r" b="b" t="t" l="l"/>
              <a:pathLst>
                <a:path h="310238" w="2322243">
                  <a:moveTo>
                    <a:pt x="56055" y="0"/>
                  </a:moveTo>
                  <a:lnTo>
                    <a:pt x="2266188" y="0"/>
                  </a:lnTo>
                  <a:cubicBezTo>
                    <a:pt x="2281054" y="0"/>
                    <a:pt x="2295312" y="5906"/>
                    <a:pt x="2305825" y="16418"/>
                  </a:cubicBezTo>
                  <a:cubicBezTo>
                    <a:pt x="2316337" y="26930"/>
                    <a:pt x="2322243" y="41188"/>
                    <a:pt x="2322243" y="56055"/>
                  </a:cubicBezTo>
                  <a:lnTo>
                    <a:pt x="2322243" y="254183"/>
                  </a:lnTo>
                  <a:cubicBezTo>
                    <a:pt x="2322243" y="269050"/>
                    <a:pt x="2316337" y="283308"/>
                    <a:pt x="2305825" y="293820"/>
                  </a:cubicBezTo>
                  <a:cubicBezTo>
                    <a:pt x="2295312" y="304333"/>
                    <a:pt x="2281054" y="310238"/>
                    <a:pt x="2266188" y="310238"/>
                  </a:cubicBezTo>
                  <a:lnTo>
                    <a:pt x="56055" y="310238"/>
                  </a:lnTo>
                  <a:cubicBezTo>
                    <a:pt x="41188" y="310238"/>
                    <a:pt x="26930" y="304333"/>
                    <a:pt x="16418" y="293820"/>
                  </a:cubicBezTo>
                  <a:cubicBezTo>
                    <a:pt x="5906" y="283308"/>
                    <a:pt x="0" y="269050"/>
                    <a:pt x="0" y="254183"/>
                  </a:cubicBezTo>
                  <a:lnTo>
                    <a:pt x="0" y="56055"/>
                  </a:lnTo>
                  <a:cubicBezTo>
                    <a:pt x="0" y="41188"/>
                    <a:pt x="5906" y="26930"/>
                    <a:pt x="16418" y="16418"/>
                  </a:cubicBezTo>
                  <a:cubicBezTo>
                    <a:pt x="26930" y="5906"/>
                    <a:pt x="41188" y="0"/>
                    <a:pt x="56055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322243" cy="3769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ii. Periodic Data Transmission 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567105" y="6690803"/>
            <a:ext cx="99302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Step 3. LoRaWAN Communication to Control Unit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521801" y="7915787"/>
            <a:ext cx="5458384" cy="839955"/>
            <a:chOff x="0" y="0"/>
            <a:chExt cx="1995164" cy="3070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5164" cy="307023"/>
            </a:xfrm>
            <a:custGeom>
              <a:avLst/>
              <a:gdLst/>
              <a:ahLst/>
              <a:cxnLst/>
              <a:rect r="r" b="b" t="t" l="l"/>
              <a:pathLst>
                <a:path h="307023" w="1995164">
                  <a:moveTo>
                    <a:pt x="65244" y="0"/>
                  </a:moveTo>
                  <a:lnTo>
                    <a:pt x="1929920" y="0"/>
                  </a:lnTo>
                  <a:cubicBezTo>
                    <a:pt x="1947223" y="0"/>
                    <a:pt x="1963819" y="6874"/>
                    <a:pt x="1976054" y="19110"/>
                  </a:cubicBezTo>
                  <a:cubicBezTo>
                    <a:pt x="1988290" y="31345"/>
                    <a:pt x="1995164" y="47940"/>
                    <a:pt x="1995164" y="65244"/>
                  </a:cubicBezTo>
                  <a:lnTo>
                    <a:pt x="1995164" y="241778"/>
                  </a:lnTo>
                  <a:cubicBezTo>
                    <a:pt x="1995164" y="259082"/>
                    <a:pt x="1988290" y="275677"/>
                    <a:pt x="1976054" y="287913"/>
                  </a:cubicBezTo>
                  <a:cubicBezTo>
                    <a:pt x="1963819" y="300149"/>
                    <a:pt x="1947223" y="307023"/>
                    <a:pt x="1929920" y="307023"/>
                  </a:cubicBezTo>
                  <a:lnTo>
                    <a:pt x="65244" y="307023"/>
                  </a:lnTo>
                  <a:cubicBezTo>
                    <a:pt x="47940" y="307023"/>
                    <a:pt x="31345" y="300149"/>
                    <a:pt x="19110" y="287913"/>
                  </a:cubicBezTo>
                  <a:cubicBezTo>
                    <a:pt x="6874" y="275677"/>
                    <a:pt x="0" y="259082"/>
                    <a:pt x="0" y="241778"/>
                  </a:cubicBezTo>
                  <a:lnTo>
                    <a:pt x="0" y="65244"/>
                  </a:lnTo>
                  <a:cubicBezTo>
                    <a:pt x="0" y="47940"/>
                    <a:pt x="6874" y="31345"/>
                    <a:pt x="19110" y="19110"/>
                  </a:cubicBezTo>
                  <a:cubicBezTo>
                    <a:pt x="31345" y="6874"/>
                    <a:pt x="47940" y="0"/>
                    <a:pt x="6524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995164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Long-Range Connectivity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18979" y="7915787"/>
            <a:ext cx="5861747" cy="848752"/>
            <a:chOff x="0" y="0"/>
            <a:chExt cx="2142602" cy="3102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42602" cy="310238"/>
            </a:xfrm>
            <a:custGeom>
              <a:avLst/>
              <a:gdLst/>
              <a:ahLst/>
              <a:cxnLst/>
              <a:rect r="r" b="b" t="t" l="l"/>
              <a:pathLst>
                <a:path h="310238" w="2142602">
                  <a:moveTo>
                    <a:pt x="60755" y="0"/>
                  </a:moveTo>
                  <a:lnTo>
                    <a:pt x="2081848" y="0"/>
                  </a:lnTo>
                  <a:cubicBezTo>
                    <a:pt x="2097961" y="0"/>
                    <a:pt x="2113414" y="6401"/>
                    <a:pt x="2124808" y="17795"/>
                  </a:cubicBezTo>
                  <a:cubicBezTo>
                    <a:pt x="2136201" y="29188"/>
                    <a:pt x="2142602" y="44642"/>
                    <a:pt x="2142602" y="60755"/>
                  </a:cubicBezTo>
                  <a:lnTo>
                    <a:pt x="2142602" y="249484"/>
                  </a:lnTo>
                  <a:cubicBezTo>
                    <a:pt x="2142602" y="283038"/>
                    <a:pt x="2115401" y="310238"/>
                    <a:pt x="2081848" y="310238"/>
                  </a:cubicBezTo>
                  <a:lnTo>
                    <a:pt x="60755" y="310238"/>
                  </a:lnTo>
                  <a:cubicBezTo>
                    <a:pt x="27201" y="310238"/>
                    <a:pt x="0" y="283038"/>
                    <a:pt x="0" y="249484"/>
                  </a:cubicBezTo>
                  <a:lnTo>
                    <a:pt x="0" y="60755"/>
                  </a:lnTo>
                  <a:cubicBezTo>
                    <a:pt x="0" y="27201"/>
                    <a:pt x="27201" y="0"/>
                    <a:pt x="60755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2142602" cy="3769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Centralized Monitoring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8446" y="2491321"/>
            <a:ext cx="1001320" cy="1001320"/>
          </a:xfrm>
          <a:custGeom>
            <a:avLst/>
            <a:gdLst/>
            <a:ahLst/>
            <a:cxnLst/>
            <a:rect r="r" b="b" t="t" l="l"/>
            <a:pathLst>
              <a:path h="1001320" w="1001320">
                <a:moveTo>
                  <a:pt x="0" y="0"/>
                </a:moveTo>
                <a:lnTo>
                  <a:pt x="1001320" y="0"/>
                </a:lnTo>
                <a:lnTo>
                  <a:pt x="1001320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9686" y="2584636"/>
            <a:ext cx="824724" cy="1001320"/>
          </a:xfrm>
          <a:custGeom>
            <a:avLst/>
            <a:gdLst/>
            <a:ahLst/>
            <a:cxnLst/>
            <a:rect r="r" b="b" t="t" l="l"/>
            <a:pathLst>
              <a:path h="1001320" w="824724">
                <a:moveTo>
                  <a:pt x="0" y="0"/>
                </a:moveTo>
                <a:lnTo>
                  <a:pt x="824724" y="0"/>
                </a:lnTo>
                <a:lnTo>
                  <a:pt x="824724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1453" y="2626180"/>
            <a:ext cx="954316" cy="836328"/>
          </a:xfrm>
          <a:custGeom>
            <a:avLst/>
            <a:gdLst/>
            <a:ahLst/>
            <a:cxnLst/>
            <a:rect r="r" b="b" t="t" l="l"/>
            <a:pathLst>
              <a:path h="836328" w="954316">
                <a:moveTo>
                  <a:pt x="0" y="0"/>
                </a:moveTo>
                <a:lnTo>
                  <a:pt x="954316" y="0"/>
                </a:lnTo>
                <a:lnTo>
                  <a:pt x="954316" y="836328"/>
                </a:lnTo>
                <a:lnTo>
                  <a:pt x="0" y="836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7739" y="3731893"/>
            <a:ext cx="727909" cy="885730"/>
          </a:xfrm>
          <a:custGeom>
            <a:avLst/>
            <a:gdLst/>
            <a:ahLst/>
            <a:cxnLst/>
            <a:rect r="r" b="b" t="t" l="l"/>
            <a:pathLst>
              <a:path h="885730" w="727909">
                <a:moveTo>
                  <a:pt x="0" y="0"/>
                </a:moveTo>
                <a:lnTo>
                  <a:pt x="727909" y="0"/>
                </a:lnTo>
                <a:lnTo>
                  <a:pt x="727909" y="885730"/>
                </a:lnTo>
                <a:lnTo>
                  <a:pt x="0" y="885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57739" y="2644750"/>
            <a:ext cx="688946" cy="746825"/>
          </a:xfrm>
          <a:custGeom>
            <a:avLst/>
            <a:gdLst/>
            <a:ahLst/>
            <a:cxnLst/>
            <a:rect r="r" b="b" t="t" l="l"/>
            <a:pathLst>
              <a:path h="746825" w="688946">
                <a:moveTo>
                  <a:pt x="0" y="0"/>
                </a:moveTo>
                <a:lnTo>
                  <a:pt x="688946" y="0"/>
                </a:lnTo>
                <a:lnTo>
                  <a:pt x="688946" y="746825"/>
                </a:lnTo>
                <a:lnTo>
                  <a:pt x="0" y="746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8731" y="3738103"/>
            <a:ext cx="717984" cy="756496"/>
          </a:xfrm>
          <a:custGeom>
            <a:avLst/>
            <a:gdLst/>
            <a:ahLst/>
            <a:cxnLst/>
            <a:rect r="r" b="b" t="t" l="l"/>
            <a:pathLst>
              <a:path h="756496" w="717984">
                <a:moveTo>
                  <a:pt x="0" y="0"/>
                </a:moveTo>
                <a:lnTo>
                  <a:pt x="717984" y="0"/>
                </a:lnTo>
                <a:lnTo>
                  <a:pt x="717984" y="756496"/>
                </a:lnTo>
                <a:lnTo>
                  <a:pt x="0" y="756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54020" y="3731893"/>
            <a:ext cx="843179" cy="843179"/>
          </a:xfrm>
          <a:custGeom>
            <a:avLst/>
            <a:gdLst/>
            <a:ahLst/>
            <a:cxnLst/>
            <a:rect r="r" b="b" t="t" l="l"/>
            <a:pathLst>
              <a:path h="843179" w="843179">
                <a:moveTo>
                  <a:pt x="0" y="0"/>
                </a:moveTo>
                <a:lnTo>
                  <a:pt x="843179" y="0"/>
                </a:lnTo>
                <a:lnTo>
                  <a:pt x="843179" y="843179"/>
                </a:lnTo>
                <a:lnTo>
                  <a:pt x="0" y="843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85463" y="3889026"/>
            <a:ext cx="668554" cy="756496"/>
          </a:xfrm>
          <a:custGeom>
            <a:avLst/>
            <a:gdLst/>
            <a:ahLst/>
            <a:cxnLst/>
            <a:rect r="r" b="b" t="t" l="l"/>
            <a:pathLst>
              <a:path h="756496" w="668554">
                <a:moveTo>
                  <a:pt x="0" y="0"/>
                </a:moveTo>
                <a:lnTo>
                  <a:pt x="668554" y="0"/>
                </a:lnTo>
                <a:lnTo>
                  <a:pt x="668554" y="756496"/>
                </a:lnTo>
                <a:lnTo>
                  <a:pt x="0" y="756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80682" y="2573817"/>
            <a:ext cx="763030" cy="774293"/>
          </a:xfrm>
          <a:custGeom>
            <a:avLst/>
            <a:gdLst/>
            <a:ahLst/>
            <a:cxnLst/>
            <a:rect r="r" b="b" t="t" l="l"/>
            <a:pathLst>
              <a:path h="774293" w="763030">
                <a:moveTo>
                  <a:pt x="0" y="0"/>
                </a:moveTo>
                <a:lnTo>
                  <a:pt x="763030" y="0"/>
                </a:lnTo>
                <a:lnTo>
                  <a:pt x="763030" y="774293"/>
                </a:lnTo>
                <a:lnTo>
                  <a:pt x="0" y="7742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43275" y="3657630"/>
            <a:ext cx="800437" cy="721849"/>
          </a:xfrm>
          <a:custGeom>
            <a:avLst/>
            <a:gdLst/>
            <a:ahLst/>
            <a:cxnLst/>
            <a:rect r="r" b="b" t="t" l="l"/>
            <a:pathLst>
              <a:path h="721849" w="800437">
                <a:moveTo>
                  <a:pt x="0" y="0"/>
                </a:moveTo>
                <a:lnTo>
                  <a:pt x="800437" y="0"/>
                </a:lnTo>
                <a:lnTo>
                  <a:pt x="800437" y="721849"/>
                </a:lnTo>
                <a:lnTo>
                  <a:pt x="0" y="7218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31453" y="3615079"/>
            <a:ext cx="1008689" cy="806951"/>
          </a:xfrm>
          <a:custGeom>
            <a:avLst/>
            <a:gdLst/>
            <a:ahLst/>
            <a:cxnLst/>
            <a:rect r="r" b="b" t="t" l="l"/>
            <a:pathLst>
              <a:path h="806951" w="1008689">
                <a:moveTo>
                  <a:pt x="0" y="0"/>
                </a:moveTo>
                <a:lnTo>
                  <a:pt x="1008688" y="0"/>
                </a:lnTo>
                <a:lnTo>
                  <a:pt x="1008688" y="806951"/>
                </a:lnTo>
                <a:lnTo>
                  <a:pt x="0" y="8069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2071" y="2573817"/>
            <a:ext cx="814364" cy="888691"/>
          </a:xfrm>
          <a:custGeom>
            <a:avLst/>
            <a:gdLst/>
            <a:ahLst/>
            <a:cxnLst/>
            <a:rect r="r" b="b" t="t" l="l"/>
            <a:pathLst>
              <a:path h="888691" w="814364">
                <a:moveTo>
                  <a:pt x="0" y="0"/>
                </a:moveTo>
                <a:lnTo>
                  <a:pt x="814364" y="0"/>
                </a:lnTo>
                <a:lnTo>
                  <a:pt x="814364" y="888691"/>
                </a:lnTo>
                <a:lnTo>
                  <a:pt x="0" y="88869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75552" y="3615079"/>
            <a:ext cx="944214" cy="1002544"/>
          </a:xfrm>
          <a:custGeom>
            <a:avLst/>
            <a:gdLst/>
            <a:ahLst/>
            <a:cxnLst/>
            <a:rect r="r" b="b" t="t" l="l"/>
            <a:pathLst>
              <a:path h="1002544" w="944214">
                <a:moveTo>
                  <a:pt x="0" y="0"/>
                </a:moveTo>
                <a:lnTo>
                  <a:pt x="944214" y="0"/>
                </a:lnTo>
                <a:lnTo>
                  <a:pt x="944214" y="1002544"/>
                </a:lnTo>
                <a:lnTo>
                  <a:pt x="0" y="10025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8731" y="2572593"/>
            <a:ext cx="752819" cy="1002544"/>
          </a:xfrm>
          <a:custGeom>
            <a:avLst/>
            <a:gdLst/>
            <a:ahLst/>
            <a:cxnLst/>
            <a:rect r="r" b="b" t="t" l="l"/>
            <a:pathLst>
              <a:path h="1002544" w="752819">
                <a:moveTo>
                  <a:pt x="0" y="0"/>
                </a:moveTo>
                <a:lnTo>
                  <a:pt x="752819" y="0"/>
                </a:lnTo>
                <a:lnTo>
                  <a:pt x="752819" y="1002544"/>
                </a:lnTo>
                <a:lnTo>
                  <a:pt x="0" y="10025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4530" y="8484482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99737" y="8468961"/>
            <a:ext cx="777545" cy="757753"/>
          </a:xfrm>
          <a:custGeom>
            <a:avLst/>
            <a:gdLst/>
            <a:ahLst/>
            <a:cxnLst/>
            <a:rect r="r" b="b" t="t" l="l"/>
            <a:pathLst>
              <a:path h="757753" w="777545">
                <a:moveTo>
                  <a:pt x="0" y="0"/>
                </a:moveTo>
                <a:lnTo>
                  <a:pt x="777545" y="0"/>
                </a:lnTo>
                <a:lnTo>
                  <a:pt x="777545" y="757753"/>
                </a:lnTo>
                <a:lnTo>
                  <a:pt x="0" y="75775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43587" y="8425272"/>
            <a:ext cx="756240" cy="820379"/>
          </a:xfrm>
          <a:custGeom>
            <a:avLst/>
            <a:gdLst/>
            <a:ahLst/>
            <a:cxnLst/>
            <a:rect r="r" b="b" t="t" l="l"/>
            <a:pathLst>
              <a:path h="820379" w="756240">
                <a:moveTo>
                  <a:pt x="0" y="0"/>
                </a:moveTo>
                <a:lnTo>
                  <a:pt x="756240" y="0"/>
                </a:lnTo>
                <a:lnTo>
                  <a:pt x="756240" y="820379"/>
                </a:lnTo>
                <a:lnTo>
                  <a:pt x="0" y="82037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92688" y="8495827"/>
            <a:ext cx="733882" cy="673837"/>
          </a:xfrm>
          <a:custGeom>
            <a:avLst/>
            <a:gdLst/>
            <a:ahLst/>
            <a:cxnLst/>
            <a:rect r="r" b="b" t="t" l="l"/>
            <a:pathLst>
              <a:path h="673837" w="733882">
                <a:moveTo>
                  <a:pt x="0" y="0"/>
                </a:moveTo>
                <a:lnTo>
                  <a:pt x="733882" y="0"/>
                </a:lnTo>
                <a:lnTo>
                  <a:pt x="733882" y="673837"/>
                </a:lnTo>
                <a:lnTo>
                  <a:pt x="0" y="67383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95284" y="6211507"/>
            <a:ext cx="605051" cy="731380"/>
          </a:xfrm>
          <a:custGeom>
            <a:avLst/>
            <a:gdLst/>
            <a:ahLst/>
            <a:cxnLst/>
            <a:rect r="r" b="b" t="t" l="l"/>
            <a:pathLst>
              <a:path h="731380" w="605051">
                <a:moveTo>
                  <a:pt x="0" y="0"/>
                </a:moveTo>
                <a:lnTo>
                  <a:pt x="605051" y="0"/>
                </a:lnTo>
                <a:lnTo>
                  <a:pt x="605051" y="731381"/>
                </a:lnTo>
                <a:lnTo>
                  <a:pt x="0" y="73138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86546" y="4914529"/>
            <a:ext cx="672084" cy="768495"/>
          </a:xfrm>
          <a:custGeom>
            <a:avLst/>
            <a:gdLst/>
            <a:ahLst/>
            <a:cxnLst/>
            <a:rect r="r" b="b" t="t" l="l"/>
            <a:pathLst>
              <a:path h="768495" w="672084">
                <a:moveTo>
                  <a:pt x="0" y="0"/>
                </a:moveTo>
                <a:lnTo>
                  <a:pt x="672084" y="0"/>
                </a:lnTo>
                <a:lnTo>
                  <a:pt x="672084" y="768496"/>
                </a:lnTo>
                <a:lnTo>
                  <a:pt x="0" y="76849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91008" y="4920886"/>
            <a:ext cx="741760" cy="713439"/>
          </a:xfrm>
          <a:custGeom>
            <a:avLst/>
            <a:gdLst/>
            <a:ahLst/>
            <a:cxnLst/>
            <a:rect r="r" b="b" t="t" l="l"/>
            <a:pathLst>
              <a:path h="713439" w="741760">
                <a:moveTo>
                  <a:pt x="0" y="0"/>
                </a:moveTo>
                <a:lnTo>
                  <a:pt x="741760" y="0"/>
                </a:lnTo>
                <a:lnTo>
                  <a:pt x="741760" y="713438"/>
                </a:lnTo>
                <a:lnTo>
                  <a:pt x="0" y="71343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99482" y="4793800"/>
            <a:ext cx="625403" cy="744528"/>
          </a:xfrm>
          <a:custGeom>
            <a:avLst/>
            <a:gdLst/>
            <a:ahLst/>
            <a:cxnLst/>
            <a:rect r="r" b="b" t="t" l="l"/>
            <a:pathLst>
              <a:path h="744528" w="625403">
                <a:moveTo>
                  <a:pt x="0" y="0"/>
                </a:moveTo>
                <a:lnTo>
                  <a:pt x="625403" y="0"/>
                </a:lnTo>
                <a:lnTo>
                  <a:pt x="625403" y="744527"/>
                </a:lnTo>
                <a:lnTo>
                  <a:pt x="0" y="74452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31198" y="4960173"/>
            <a:ext cx="728882" cy="646717"/>
          </a:xfrm>
          <a:custGeom>
            <a:avLst/>
            <a:gdLst/>
            <a:ahLst/>
            <a:cxnLst/>
            <a:rect r="r" b="b" t="t" l="l"/>
            <a:pathLst>
              <a:path h="646717" w="728882">
                <a:moveTo>
                  <a:pt x="0" y="0"/>
                </a:moveTo>
                <a:lnTo>
                  <a:pt x="728882" y="0"/>
                </a:lnTo>
                <a:lnTo>
                  <a:pt x="728882" y="646717"/>
                </a:lnTo>
                <a:lnTo>
                  <a:pt x="0" y="6467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733394" y="4916533"/>
            <a:ext cx="639392" cy="616141"/>
          </a:xfrm>
          <a:custGeom>
            <a:avLst/>
            <a:gdLst/>
            <a:ahLst/>
            <a:cxnLst/>
            <a:rect r="r" b="b" t="t" l="l"/>
            <a:pathLst>
              <a:path h="616141" w="639392">
                <a:moveTo>
                  <a:pt x="0" y="0"/>
                </a:moveTo>
                <a:lnTo>
                  <a:pt x="639392" y="0"/>
                </a:lnTo>
                <a:lnTo>
                  <a:pt x="639392" y="616142"/>
                </a:lnTo>
                <a:lnTo>
                  <a:pt x="0" y="6161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667728" y="6070971"/>
            <a:ext cx="709720" cy="795002"/>
          </a:xfrm>
          <a:custGeom>
            <a:avLst/>
            <a:gdLst/>
            <a:ahLst/>
            <a:cxnLst/>
            <a:rect r="r" b="b" t="t" l="l"/>
            <a:pathLst>
              <a:path h="795002" w="709720">
                <a:moveTo>
                  <a:pt x="0" y="0"/>
                </a:moveTo>
                <a:lnTo>
                  <a:pt x="709720" y="0"/>
                </a:lnTo>
                <a:lnTo>
                  <a:pt x="709720" y="795002"/>
                </a:lnTo>
                <a:lnTo>
                  <a:pt x="0" y="79500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30443" y="7152484"/>
            <a:ext cx="763482" cy="795294"/>
          </a:xfrm>
          <a:custGeom>
            <a:avLst/>
            <a:gdLst/>
            <a:ahLst/>
            <a:cxnLst/>
            <a:rect r="r" b="b" t="t" l="l"/>
            <a:pathLst>
              <a:path h="795294" w="763482">
                <a:moveTo>
                  <a:pt x="0" y="0"/>
                </a:moveTo>
                <a:lnTo>
                  <a:pt x="763481" y="0"/>
                </a:lnTo>
                <a:lnTo>
                  <a:pt x="763481" y="795294"/>
                </a:lnTo>
                <a:lnTo>
                  <a:pt x="0" y="7952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79049" y="5962892"/>
            <a:ext cx="666269" cy="765027"/>
          </a:xfrm>
          <a:custGeom>
            <a:avLst/>
            <a:gdLst/>
            <a:ahLst/>
            <a:cxnLst/>
            <a:rect r="r" b="b" t="t" l="l"/>
            <a:pathLst>
              <a:path h="765027" w="666269">
                <a:moveTo>
                  <a:pt x="0" y="0"/>
                </a:moveTo>
                <a:lnTo>
                  <a:pt x="666269" y="0"/>
                </a:lnTo>
                <a:lnTo>
                  <a:pt x="666269" y="765027"/>
                </a:lnTo>
                <a:lnTo>
                  <a:pt x="0" y="76502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398138" y="6022275"/>
            <a:ext cx="795002" cy="795002"/>
          </a:xfrm>
          <a:custGeom>
            <a:avLst/>
            <a:gdLst/>
            <a:ahLst/>
            <a:cxnLst/>
            <a:rect r="r" b="b" t="t" l="l"/>
            <a:pathLst>
              <a:path h="795002" w="795002">
                <a:moveTo>
                  <a:pt x="0" y="0"/>
                </a:moveTo>
                <a:lnTo>
                  <a:pt x="795002" y="0"/>
                </a:lnTo>
                <a:lnTo>
                  <a:pt x="795002" y="795002"/>
                </a:lnTo>
                <a:lnTo>
                  <a:pt x="0" y="79500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22588" y="8437815"/>
            <a:ext cx="823750" cy="795294"/>
          </a:xfrm>
          <a:custGeom>
            <a:avLst/>
            <a:gdLst/>
            <a:ahLst/>
            <a:cxnLst/>
            <a:rect r="r" b="b" t="t" l="l"/>
            <a:pathLst>
              <a:path h="795294" w="823750">
                <a:moveTo>
                  <a:pt x="0" y="0"/>
                </a:moveTo>
                <a:lnTo>
                  <a:pt x="823751" y="0"/>
                </a:lnTo>
                <a:lnTo>
                  <a:pt x="823751" y="795293"/>
                </a:lnTo>
                <a:lnTo>
                  <a:pt x="0" y="79529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47936" y="7158950"/>
            <a:ext cx="850523" cy="821142"/>
          </a:xfrm>
          <a:custGeom>
            <a:avLst/>
            <a:gdLst/>
            <a:ahLst/>
            <a:cxnLst/>
            <a:rect r="r" b="b" t="t" l="l"/>
            <a:pathLst>
              <a:path h="821142" w="850523">
                <a:moveTo>
                  <a:pt x="0" y="0"/>
                </a:moveTo>
                <a:lnTo>
                  <a:pt x="850524" y="0"/>
                </a:lnTo>
                <a:lnTo>
                  <a:pt x="850524" y="821141"/>
                </a:lnTo>
                <a:lnTo>
                  <a:pt x="0" y="82114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066807" y="4835561"/>
            <a:ext cx="712923" cy="702553"/>
          </a:xfrm>
          <a:custGeom>
            <a:avLst/>
            <a:gdLst/>
            <a:ahLst/>
            <a:cxnLst/>
            <a:rect r="r" b="b" t="t" l="l"/>
            <a:pathLst>
              <a:path h="702553" w="712923">
                <a:moveTo>
                  <a:pt x="0" y="0"/>
                </a:moveTo>
                <a:lnTo>
                  <a:pt x="712923" y="0"/>
                </a:lnTo>
                <a:lnTo>
                  <a:pt x="712923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306376" y="4907511"/>
            <a:ext cx="814486" cy="814486"/>
          </a:xfrm>
          <a:custGeom>
            <a:avLst/>
            <a:gdLst/>
            <a:ahLst/>
            <a:cxnLst/>
            <a:rect r="r" b="b" t="t" l="l"/>
            <a:pathLst>
              <a:path h="814486" w="814486">
                <a:moveTo>
                  <a:pt x="0" y="0"/>
                </a:moveTo>
                <a:lnTo>
                  <a:pt x="814487" y="0"/>
                </a:lnTo>
                <a:lnTo>
                  <a:pt x="814487" y="814487"/>
                </a:lnTo>
                <a:lnTo>
                  <a:pt x="0" y="8144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444362" y="7232662"/>
            <a:ext cx="702553" cy="702553"/>
          </a:xfrm>
          <a:custGeom>
            <a:avLst/>
            <a:gdLst/>
            <a:ahLst/>
            <a:cxnLst/>
            <a:rect r="r" b="b" t="t" l="l"/>
            <a:pathLst>
              <a:path h="702553" w="702553">
                <a:moveTo>
                  <a:pt x="0" y="0"/>
                </a:moveTo>
                <a:lnTo>
                  <a:pt x="702554" y="0"/>
                </a:lnTo>
                <a:lnTo>
                  <a:pt x="70255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161255" y="5996943"/>
            <a:ext cx="720904" cy="702553"/>
          </a:xfrm>
          <a:custGeom>
            <a:avLst/>
            <a:gdLst/>
            <a:ahLst/>
            <a:cxnLst/>
            <a:rect r="r" b="b" t="t" l="l"/>
            <a:pathLst>
              <a:path h="702553" w="720904">
                <a:moveTo>
                  <a:pt x="0" y="0"/>
                </a:moveTo>
                <a:lnTo>
                  <a:pt x="720904" y="0"/>
                </a:lnTo>
                <a:lnTo>
                  <a:pt x="72090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642022" y="7246220"/>
            <a:ext cx="822137" cy="702553"/>
          </a:xfrm>
          <a:custGeom>
            <a:avLst/>
            <a:gdLst/>
            <a:ahLst/>
            <a:cxnLst/>
            <a:rect r="r" b="b" t="t" l="l"/>
            <a:pathLst>
              <a:path h="702553" w="822137">
                <a:moveTo>
                  <a:pt x="0" y="0"/>
                </a:moveTo>
                <a:lnTo>
                  <a:pt x="822137" y="0"/>
                </a:lnTo>
                <a:lnTo>
                  <a:pt x="822137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764058" y="5986215"/>
            <a:ext cx="648904" cy="702553"/>
          </a:xfrm>
          <a:custGeom>
            <a:avLst/>
            <a:gdLst/>
            <a:ahLst/>
            <a:cxnLst/>
            <a:rect r="r" b="b" t="t" l="l"/>
            <a:pathLst>
              <a:path h="702553" w="648904">
                <a:moveTo>
                  <a:pt x="0" y="0"/>
                </a:moveTo>
                <a:lnTo>
                  <a:pt x="648904" y="0"/>
                </a:lnTo>
                <a:lnTo>
                  <a:pt x="648904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407051" y="6140886"/>
            <a:ext cx="613138" cy="702553"/>
          </a:xfrm>
          <a:custGeom>
            <a:avLst/>
            <a:gdLst/>
            <a:ahLst/>
            <a:cxnLst/>
            <a:rect r="r" b="b" t="t" l="l"/>
            <a:pathLst>
              <a:path h="702553" w="613138">
                <a:moveTo>
                  <a:pt x="0" y="0"/>
                </a:moveTo>
                <a:lnTo>
                  <a:pt x="613137" y="0"/>
                </a:lnTo>
                <a:lnTo>
                  <a:pt x="613137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62817" y="8407900"/>
            <a:ext cx="471350" cy="702553"/>
          </a:xfrm>
          <a:custGeom>
            <a:avLst/>
            <a:gdLst/>
            <a:ahLst/>
            <a:cxnLst/>
            <a:rect r="r" b="b" t="t" l="l"/>
            <a:pathLst>
              <a:path h="702553" w="471350">
                <a:moveTo>
                  <a:pt x="0" y="0"/>
                </a:moveTo>
                <a:lnTo>
                  <a:pt x="471349" y="0"/>
                </a:lnTo>
                <a:lnTo>
                  <a:pt x="471349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461386" y="5008338"/>
            <a:ext cx="605473" cy="702553"/>
          </a:xfrm>
          <a:custGeom>
            <a:avLst/>
            <a:gdLst/>
            <a:ahLst/>
            <a:cxnLst/>
            <a:rect r="r" b="b" t="t" l="l"/>
            <a:pathLst>
              <a:path h="702553" w="605473">
                <a:moveTo>
                  <a:pt x="0" y="0"/>
                </a:moveTo>
                <a:lnTo>
                  <a:pt x="605473" y="0"/>
                </a:lnTo>
                <a:lnTo>
                  <a:pt x="605473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591704" y="4935249"/>
            <a:ext cx="993611" cy="596167"/>
          </a:xfrm>
          <a:custGeom>
            <a:avLst/>
            <a:gdLst/>
            <a:ahLst/>
            <a:cxnLst/>
            <a:rect r="r" b="b" t="t" l="l"/>
            <a:pathLst>
              <a:path h="596167" w="993611">
                <a:moveTo>
                  <a:pt x="0" y="0"/>
                </a:moveTo>
                <a:lnTo>
                  <a:pt x="993611" y="0"/>
                </a:lnTo>
                <a:lnTo>
                  <a:pt x="993611" y="596166"/>
                </a:lnTo>
                <a:lnTo>
                  <a:pt x="0" y="596166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242601" y="4853793"/>
            <a:ext cx="558211" cy="702553"/>
          </a:xfrm>
          <a:custGeom>
            <a:avLst/>
            <a:gdLst/>
            <a:ahLst/>
            <a:cxnLst/>
            <a:rect r="r" b="b" t="t" l="l"/>
            <a:pathLst>
              <a:path h="702553" w="558211">
                <a:moveTo>
                  <a:pt x="0" y="0"/>
                </a:moveTo>
                <a:lnTo>
                  <a:pt x="558211" y="0"/>
                </a:lnTo>
                <a:lnTo>
                  <a:pt x="558211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062817" y="5911743"/>
            <a:ext cx="720904" cy="702553"/>
          </a:xfrm>
          <a:custGeom>
            <a:avLst/>
            <a:gdLst/>
            <a:ahLst/>
            <a:cxnLst/>
            <a:rect r="r" b="b" t="t" l="l"/>
            <a:pathLst>
              <a:path h="702553" w="720904">
                <a:moveTo>
                  <a:pt x="0" y="0"/>
                </a:moveTo>
                <a:lnTo>
                  <a:pt x="720904" y="0"/>
                </a:lnTo>
                <a:lnTo>
                  <a:pt x="72090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347565" y="8350601"/>
            <a:ext cx="896147" cy="907699"/>
          </a:xfrm>
          <a:custGeom>
            <a:avLst/>
            <a:gdLst/>
            <a:ahLst/>
            <a:cxnLst/>
            <a:rect r="r" b="b" t="t" l="l"/>
            <a:pathLst>
              <a:path h="907699" w="896147">
                <a:moveTo>
                  <a:pt x="0" y="0"/>
                </a:moveTo>
                <a:lnTo>
                  <a:pt x="896147" y="0"/>
                </a:lnTo>
                <a:lnTo>
                  <a:pt x="896147" y="907699"/>
                </a:lnTo>
                <a:lnTo>
                  <a:pt x="0" y="907699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641468" y="8407900"/>
            <a:ext cx="823245" cy="812767"/>
          </a:xfrm>
          <a:custGeom>
            <a:avLst/>
            <a:gdLst/>
            <a:ahLst/>
            <a:cxnLst/>
            <a:rect r="r" b="b" t="t" l="l"/>
            <a:pathLst>
              <a:path h="812767" w="823245">
                <a:moveTo>
                  <a:pt x="0" y="0"/>
                </a:moveTo>
                <a:lnTo>
                  <a:pt x="823245" y="0"/>
                </a:lnTo>
                <a:lnTo>
                  <a:pt x="823245" y="812767"/>
                </a:lnTo>
                <a:lnTo>
                  <a:pt x="0" y="812767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692223" y="6034656"/>
            <a:ext cx="721734" cy="844583"/>
          </a:xfrm>
          <a:custGeom>
            <a:avLst/>
            <a:gdLst/>
            <a:ahLst/>
            <a:cxnLst/>
            <a:rect r="r" b="b" t="t" l="l"/>
            <a:pathLst>
              <a:path h="844583" w="721734">
                <a:moveTo>
                  <a:pt x="0" y="0"/>
                </a:moveTo>
                <a:lnTo>
                  <a:pt x="721734" y="0"/>
                </a:lnTo>
                <a:lnTo>
                  <a:pt x="721734" y="844583"/>
                </a:lnTo>
                <a:lnTo>
                  <a:pt x="0" y="84458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082652" y="7140093"/>
            <a:ext cx="878110" cy="844583"/>
          </a:xfrm>
          <a:custGeom>
            <a:avLst/>
            <a:gdLst/>
            <a:ahLst/>
            <a:cxnLst/>
            <a:rect r="r" b="b" t="t" l="l"/>
            <a:pathLst>
              <a:path h="844583" w="878110">
                <a:moveTo>
                  <a:pt x="0" y="0"/>
                </a:moveTo>
                <a:lnTo>
                  <a:pt x="878110" y="0"/>
                </a:lnTo>
                <a:lnTo>
                  <a:pt x="878110" y="844583"/>
                </a:lnTo>
                <a:lnTo>
                  <a:pt x="0" y="844583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4664293" y="7143567"/>
            <a:ext cx="848434" cy="870595"/>
          </a:xfrm>
          <a:custGeom>
            <a:avLst/>
            <a:gdLst/>
            <a:ahLst/>
            <a:cxnLst/>
            <a:rect r="r" b="b" t="t" l="l"/>
            <a:pathLst>
              <a:path h="870595" w="848434">
                <a:moveTo>
                  <a:pt x="0" y="0"/>
                </a:moveTo>
                <a:lnTo>
                  <a:pt x="848434" y="0"/>
                </a:lnTo>
                <a:lnTo>
                  <a:pt x="848434" y="870595"/>
                </a:lnTo>
                <a:lnTo>
                  <a:pt x="0" y="870595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311987" y="7262329"/>
            <a:ext cx="803265" cy="803265"/>
          </a:xfrm>
          <a:custGeom>
            <a:avLst/>
            <a:gdLst/>
            <a:ahLst/>
            <a:cxnLst/>
            <a:rect r="r" b="b" t="t" l="l"/>
            <a:pathLst>
              <a:path h="803265" w="803265">
                <a:moveTo>
                  <a:pt x="0" y="0"/>
                </a:moveTo>
                <a:lnTo>
                  <a:pt x="803265" y="0"/>
                </a:lnTo>
                <a:lnTo>
                  <a:pt x="803265" y="803264"/>
                </a:lnTo>
                <a:lnTo>
                  <a:pt x="0" y="803264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4007068" y="2678442"/>
            <a:ext cx="974556" cy="731803"/>
          </a:xfrm>
          <a:custGeom>
            <a:avLst/>
            <a:gdLst/>
            <a:ahLst/>
            <a:cxnLst/>
            <a:rect r="r" b="b" t="t" l="l"/>
            <a:pathLst>
              <a:path h="731803" w="974556">
                <a:moveTo>
                  <a:pt x="0" y="0"/>
                </a:moveTo>
                <a:lnTo>
                  <a:pt x="974556" y="0"/>
                </a:lnTo>
                <a:lnTo>
                  <a:pt x="974556" y="731803"/>
                </a:lnTo>
                <a:lnTo>
                  <a:pt x="0" y="731803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2771264" y="2597751"/>
            <a:ext cx="642693" cy="894890"/>
          </a:xfrm>
          <a:custGeom>
            <a:avLst/>
            <a:gdLst/>
            <a:ahLst/>
            <a:cxnLst/>
            <a:rect r="r" b="b" t="t" l="l"/>
            <a:pathLst>
              <a:path h="894890" w="642693">
                <a:moveTo>
                  <a:pt x="0" y="0"/>
                </a:moveTo>
                <a:lnTo>
                  <a:pt x="642693" y="0"/>
                </a:lnTo>
                <a:lnTo>
                  <a:pt x="642693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7395284" y="7331411"/>
            <a:ext cx="672381" cy="682305"/>
          </a:xfrm>
          <a:custGeom>
            <a:avLst/>
            <a:gdLst/>
            <a:ahLst/>
            <a:cxnLst/>
            <a:rect r="r" b="b" t="t" l="l"/>
            <a:pathLst>
              <a:path h="682305" w="672381">
                <a:moveTo>
                  <a:pt x="0" y="0"/>
                </a:moveTo>
                <a:lnTo>
                  <a:pt x="672381" y="0"/>
                </a:lnTo>
                <a:lnTo>
                  <a:pt x="672381" y="682305"/>
                </a:lnTo>
                <a:lnTo>
                  <a:pt x="0" y="682305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066807" y="3889026"/>
            <a:ext cx="832568" cy="717522"/>
          </a:xfrm>
          <a:custGeom>
            <a:avLst/>
            <a:gdLst/>
            <a:ahLst/>
            <a:cxnLst/>
            <a:rect r="r" b="b" t="t" l="l"/>
            <a:pathLst>
              <a:path h="717522" w="832568">
                <a:moveTo>
                  <a:pt x="0" y="0"/>
                </a:moveTo>
                <a:lnTo>
                  <a:pt x="832568" y="0"/>
                </a:lnTo>
                <a:lnTo>
                  <a:pt x="832568" y="717522"/>
                </a:lnTo>
                <a:lnTo>
                  <a:pt x="0" y="717522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0299482" y="8399487"/>
            <a:ext cx="809926" cy="809926"/>
          </a:xfrm>
          <a:custGeom>
            <a:avLst/>
            <a:gdLst/>
            <a:ahLst/>
            <a:cxnLst/>
            <a:rect r="r" b="b" t="t" l="l"/>
            <a:pathLst>
              <a:path h="809926" w="809926">
                <a:moveTo>
                  <a:pt x="0" y="0"/>
                </a:moveTo>
                <a:lnTo>
                  <a:pt x="809926" y="0"/>
                </a:lnTo>
                <a:lnTo>
                  <a:pt x="809926" y="809926"/>
                </a:lnTo>
                <a:lnTo>
                  <a:pt x="0" y="809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889890" y="7152484"/>
            <a:ext cx="937480" cy="953075"/>
          </a:xfrm>
          <a:custGeom>
            <a:avLst/>
            <a:gdLst/>
            <a:ahLst/>
            <a:cxnLst/>
            <a:rect r="r" b="b" t="t" l="l"/>
            <a:pathLst>
              <a:path h="953075" w="937480">
                <a:moveTo>
                  <a:pt x="0" y="0"/>
                </a:moveTo>
                <a:lnTo>
                  <a:pt x="937480" y="0"/>
                </a:lnTo>
                <a:lnTo>
                  <a:pt x="937480" y="953076"/>
                </a:lnTo>
                <a:lnTo>
                  <a:pt x="0" y="953076"/>
                </a:lnTo>
                <a:lnTo>
                  <a:pt x="0" y="0"/>
                </a:lnTo>
                <a:close/>
              </a:path>
            </a:pathLst>
          </a:custGeom>
          <a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733394" y="3738103"/>
            <a:ext cx="791387" cy="803068"/>
          </a:xfrm>
          <a:custGeom>
            <a:avLst/>
            <a:gdLst/>
            <a:ahLst/>
            <a:cxnLst/>
            <a:rect r="r" b="b" t="t" l="l"/>
            <a:pathLst>
              <a:path h="803068" w="791387">
                <a:moveTo>
                  <a:pt x="0" y="0"/>
                </a:moveTo>
                <a:lnTo>
                  <a:pt x="791387" y="0"/>
                </a:lnTo>
                <a:lnTo>
                  <a:pt x="791387" y="803068"/>
                </a:lnTo>
                <a:lnTo>
                  <a:pt x="0" y="8030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5428329" y="1028700"/>
            <a:ext cx="743134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Bold"/>
              </a:rPr>
              <a:t>R</a:t>
            </a:r>
            <a:r>
              <a:rPr lang="en-US" sz="5599" strike="noStrike" u="none">
                <a:solidFill>
                  <a:srgbClr val="000000"/>
                </a:solidFill>
                <a:latin typeface="Montserrat Bold"/>
              </a:rPr>
              <a:t>esource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887171" y="-3514112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43112" y="3189126"/>
            <a:ext cx="3024888" cy="529127"/>
            <a:chOff x="0" y="0"/>
            <a:chExt cx="1281756" cy="224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81379" y="3189126"/>
            <a:ext cx="3024888" cy="529127"/>
            <a:chOff x="0" y="0"/>
            <a:chExt cx="1281756" cy="224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47636" y="3189126"/>
            <a:ext cx="3024888" cy="529127"/>
            <a:chOff x="0" y="0"/>
            <a:chExt cx="1281756" cy="224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Member 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52969" y="307824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Team Members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3112" y="4238588"/>
            <a:ext cx="3418334" cy="6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AMBIKA </a:t>
            </a:r>
          </a:p>
          <a:p>
            <a:pPr algn="ctr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2002220310004</a:t>
            </a:r>
          </a:p>
        </p:txBody>
      </p:sp>
      <p:grpSp>
        <p:nvGrpSpPr>
          <p:cNvPr name="Group 14" id="14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212512" y="1676492"/>
            <a:ext cx="962621" cy="1257581"/>
          </a:xfrm>
          <a:custGeom>
            <a:avLst/>
            <a:gdLst/>
            <a:ahLst/>
            <a:cxnLst/>
            <a:rect r="r" b="b" t="t" l="l"/>
            <a:pathLst>
              <a:path h="1257581" w="96262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230621" y="4238588"/>
            <a:ext cx="3418334" cy="6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Rahul Raj</a:t>
            </a:r>
          </a:p>
          <a:p>
            <a:pPr algn="ctr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50913" y="4238588"/>
            <a:ext cx="3418334" cy="6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Raju Kumar</a:t>
            </a:r>
          </a:p>
          <a:p>
            <a:pPr algn="ctr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ROLL_No: 2002220310017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81379" y="6202810"/>
            <a:ext cx="3024888" cy="529127"/>
            <a:chOff x="0" y="0"/>
            <a:chExt cx="1281756" cy="224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Mentor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230621" y="7179613"/>
            <a:ext cx="3165404" cy="6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Agha A. Hussain</a:t>
            </a:r>
          </a:p>
          <a:p>
            <a:pPr algn="ctr"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Asst. Prof : ECE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34616" y="2837593"/>
            <a:ext cx="450896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Project</a:t>
            </a:r>
            <a:r>
              <a:rPr lang="en-US" sz="2600">
                <a:solidFill>
                  <a:srgbClr val="000000"/>
                </a:solidFill>
                <a:latin typeface="Montserrat Bold"/>
              </a:rPr>
              <a:t>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2195299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7398" y="3784687"/>
            <a:ext cx="7195263" cy="630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Devel</a:t>
            </a:r>
            <a:r>
              <a:rPr lang="en-US" sz="2093" strike="noStrike" u="none">
                <a:solidFill>
                  <a:srgbClr val="101010"/>
                </a:solidFill>
                <a:latin typeface="Montserrat Bold"/>
              </a:rPr>
              <a:t>op an integrated health monitoring and location tracking system for soldiers.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 strike="noStrike" u="none">
                <a:solidFill>
                  <a:srgbClr val="49A5EF"/>
                </a:solidFill>
                <a:latin typeface="Montserrat Bold"/>
              </a:rPr>
              <a:t>Use biomedical sensors, GPS technology, and advanced communication modules.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</a:rPr>
              <a:t>Collect and analyze real-time health data to enhance soldier safety in battlefield scenarios.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 strike="noStrike" u="none">
                <a:solidFill>
                  <a:srgbClr val="49A5EF"/>
                </a:solidFill>
                <a:latin typeface="Montserrat Bold"/>
              </a:rPr>
              <a:t>Use machine learning algorithms for data clustering to aid control units in making timely decisions.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 strike="noStrike" u="none">
                <a:solidFill>
                  <a:srgbClr val="101010"/>
                </a:solidFill>
                <a:latin typeface="Montserrat Bold"/>
              </a:rPr>
              <a:t>Provide a robust, lightweight solution for improving the overall coordination and responsiveness of military operations.</a:t>
            </a:r>
          </a:p>
          <a:p>
            <a:pPr algn="just">
              <a:lnSpc>
                <a:spcPts val="293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34616" y="3784687"/>
            <a:ext cx="7752347" cy="592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Aim to develop a real-time health monitoring and location tracking system for soldiers in battlefield scenarios.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6A79FF"/>
                </a:solidFill>
                <a:latin typeface="Montserrat Bold"/>
              </a:rPr>
              <a:t>Hardware overview, including Arduino MEGA, various sensors (heart rate, temperature, etc.), GPS module, ZigBee, LoRaWAN, and more.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 Bold"/>
              </a:rPr>
              <a:t>Enhanced safety for soldiers through continuous health monitoring.</a:t>
            </a:r>
          </a:p>
          <a:p>
            <a:pPr algn="just">
              <a:lnSpc>
                <a:spcPts val="2930"/>
              </a:lnSpc>
            </a:pPr>
          </a:p>
          <a:p>
            <a:pPr algn="just"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6A79FF"/>
                </a:solidFill>
                <a:latin typeface="Montserrat Bold"/>
              </a:rPr>
              <a:t>Improved communication and coordination between soldiers and control units.</a:t>
            </a:r>
          </a:p>
          <a:p>
            <a:pPr>
              <a:lnSpc>
                <a:spcPts val="2930"/>
              </a:lnSpc>
            </a:pPr>
          </a:p>
          <a:p>
            <a:pPr>
              <a:lnSpc>
                <a:spcPts val="2930"/>
              </a:lnSpc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9528814" y="3822787"/>
            <a:ext cx="0" cy="58187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31054" y="-2966924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3270" y="1765139"/>
            <a:ext cx="558402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 strike="noStrike" u="non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47223" y="5664381"/>
            <a:ext cx="4838307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 strike="noStrike" u="none">
                <a:solidFill>
                  <a:srgbClr val="000000"/>
                </a:solidFill>
                <a:latin typeface="Montserrat Bold"/>
              </a:rPr>
              <a:t> 2. Real-time Location Tracking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89090" y="3806505"/>
            <a:ext cx="1335793" cy="1647279"/>
          </a:xfrm>
          <a:custGeom>
            <a:avLst/>
            <a:gdLst/>
            <a:ahLst/>
            <a:cxnLst/>
            <a:rect r="r" b="b" t="t" l="l"/>
            <a:pathLst>
              <a:path h="1647279" w="1335793">
                <a:moveTo>
                  <a:pt x="0" y="0"/>
                </a:moveTo>
                <a:lnTo>
                  <a:pt x="1335793" y="0"/>
                </a:lnTo>
                <a:lnTo>
                  <a:pt x="1335793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82288" y="3813014"/>
            <a:ext cx="1584089" cy="1640770"/>
          </a:xfrm>
          <a:custGeom>
            <a:avLst/>
            <a:gdLst/>
            <a:ahLst/>
            <a:cxnLst/>
            <a:rect r="r" b="b" t="t" l="l"/>
            <a:pathLst>
              <a:path h="1640770" w="1584089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44570" y="3813014"/>
            <a:ext cx="1738970" cy="1647279"/>
          </a:xfrm>
          <a:custGeom>
            <a:avLst/>
            <a:gdLst/>
            <a:ahLst/>
            <a:cxnLst/>
            <a:rect r="r" b="b" t="t" l="l"/>
            <a:pathLst>
              <a:path h="1647279" w="1738970">
                <a:moveTo>
                  <a:pt x="0" y="0"/>
                </a:moveTo>
                <a:lnTo>
                  <a:pt x="1738970" y="0"/>
                </a:lnTo>
                <a:lnTo>
                  <a:pt x="1738970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136" y="5664381"/>
            <a:ext cx="4305918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 strike="noStrike" u="none">
                <a:solidFill>
                  <a:srgbClr val="000000"/>
                </a:solidFill>
                <a:latin typeface="Montserrat Bold"/>
              </a:rPr>
              <a:t> 1. Enhanced Soldier Safety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6598" y="5664381"/>
            <a:ext cx="5193884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 strike="noStrike" u="none">
                <a:solidFill>
                  <a:srgbClr val="000000"/>
                </a:solidFill>
                <a:latin typeface="Montserrat Bold"/>
              </a:rPr>
              <a:t>3. Communication Improvement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2921" y="6264851"/>
            <a:ext cx="4671185" cy="239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6798" indent="-208399" lvl="1">
              <a:lnSpc>
                <a:spcPts val="2702"/>
              </a:lnSpc>
              <a:buFont typeface="Arial"/>
              <a:buChar char="•"/>
            </a:pPr>
            <a:r>
              <a:rPr lang="en-US" sz="1930">
                <a:solidFill>
                  <a:srgbClr val="101010"/>
                </a:solidFill>
                <a:latin typeface="Montserrat Bold"/>
              </a:rPr>
              <a:t>Ensure the safety of soldiers in the battlefield through real-time monitoring of their health status and environmental conditions.</a:t>
            </a:r>
          </a:p>
          <a:p>
            <a:pPr algn="just">
              <a:lnSpc>
                <a:spcPts val="2702"/>
              </a:lnSpc>
            </a:pPr>
          </a:p>
          <a:p>
            <a:pPr algn="just" marL="416798" indent="-208399" lvl="1">
              <a:lnSpc>
                <a:spcPts val="2702"/>
              </a:lnSpc>
              <a:buFont typeface="Arial"/>
              <a:buChar char="•"/>
            </a:pPr>
            <a:r>
              <a:rPr lang="en-US" sz="1930">
                <a:solidFill>
                  <a:srgbClr val="101010"/>
                </a:solidFill>
                <a:latin typeface="Montserrat Bold"/>
              </a:rPr>
              <a:t>To address potential health risks.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088" y="6274376"/>
            <a:ext cx="4437443" cy="60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2785" indent="-186393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Implement a(GPS) module to track the real-time location of soldiers.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9031" y="6274376"/>
            <a:ext cx="5519395" cy="151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72785" indent="-186393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Establish wireless communication networks among soldiers using ZigBee modules.</a:t>
            </a:r>
          </a:p>
          <a:p>
            <a:pPr>
              <a:lnSpc>
                <a:spcPts val="2417"/>
              </a:lnSpc>
            </a:pPr>
          </a:p>
          <a:p>
            <a:pPr marL="372785" indent="-186393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 Bold"/>
              </a:rPr>
              <a:t>Enable seamless data transmission from soldiers to the control unit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0935" y="190144"/>
            <a:ext cx="17397130" cy="9874801"/>
            <a:chOff x="0" y="0"/>
            <a:chExt cx="4581960" cy="2600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1960" cy="2600771"/>
            </a:xfrm>
            <a:custGeom>
              <a:avLst/>
              <a:gdLst/>
              <a:ahLst/>
              <a:cxnLst/>
              <a:rect r="r" b="b" t="t" l="l"/>
              <a:pathLst>
                <a:path h="2600771" w="4581960">
                  <a:moveTo>
                    <a:pt x="10235" y="0"/>
                  </a:moveTo>
                  <a:lnTo>
                    <a:pt x="4571725" y="0"/>
                  </a:lnTo>
                  <a:cubicBezTo>
                    <a:pt x="4574439" y="0"/>
                    <a:pt x="4577043" y="1078"/>
                    <a:pt x="4578962" y="2998"/>
                  </a:cubicBezTo>
                  <a:cubicBezTo>
                    <a:pt x="4580882" y="4917"/>
                    <a:pt x="4581960" y="7521"/>
                    <a:pt x="4581960" y="10235"/>
                  </a:cubicBezTo>
                  <a:lnTo>
                    <a:pt x="4581960" y="2590535"/>
                  </a:lnTo>
                  <a:cubicBezTo>
                    <a:pt x="4581960" y="2593250"/>
                    <a:pt x="4580882" y="2595853"/>
                    <a:pt x="4578962" y="2597773"/>
                  </a:cubicBezTo>
                  <a:cubicBezTo>
                    <a:pt x="4577043" y="2599692"/>
                    <a:pt x="4574439" y="2600771"/>
                    <a:pt x="4571725" y="2600771"/>
                  </a:cubicBezTo>
                  <a:lnTo>
                    <a:pt x="10235" y="2600771"/>
                  </a:lnTo>
                  <a:cubicBezTo>
                    <a:pt x="7521" y="2600771"/>
                    <a:pt x="4917" y="2599692"/>
                    <a:pt x="2998" y="2597773"/>
                  </a:cubicBezTo>
                  <a:cubicBezTo>
                    <a:pt x="1078" y="2595853"/>
                    <a:pt x="0" y="2593250"/>
                    <a:pt x="0" y="2590535"/>
                  </a:cubicBezTo>
                  <a:lnTo>
                    <a:pt x="0" y="10235"/>
                  </a:lnTo>
                  <a:cubicBezTo>
                    <a:pt x="0" y="7521"/>
                    <a:pt x="1078" y="4917"/>
                    <a:pt x="2998" y="2998"/>
                  </a:cubicBezTo>
                  <a:cubicBezTo>
                    <a:pt x="4917" y="1078"/>
                    <a:pt x="7521" y="0"/>
                    <a:pt x="102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81960" cy="264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0555" y="1956797"/>
            <a:ext cx="1310606" cy="13106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4361" y="5143500"/>
            <a:ext cx="846523" cy="846523"/>
          </a:xfrm>
          <a:custGeom>
            <a:avLst/>
            <a:gdLst/>
            <a:ahLst/>
            <a:cxnLst/>
            <a:rect r="r" b="b" t="t" l="l"/>
            <a:pathLst>
              <a:path h="846523" w="846523">
                <a:moveTo>
                  <a:pt x="0" y="0"/>
                </a:moveTo>
                <a:lnTo>
                  <a:pt x="846523" y="0"/>
                </a:lnTo>
                <a:lnTo>
                  <a:pt x="846523" y="846523"/>
                </a:lnTo>
                <a:lnTo>
                  <a:pt x="0" y="846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305" y="2227789"/>
            <a:ext cx="929105" cy="768623"/>
          </a:xfrm>
          <a:custGeom>
            <a:avLst/>
            <a:gdLst/>
            <a:ahLst/>
            <a:cxnLst/>
            <a:rect r="r" b="b" t="t" l="l"/>
            <a:pathLst>
              <a:path h="768623" w="929105">
                <a:moveTo>
                  <a:pt x="0" y="0"/>
                </a:moveTo>
                <a:lnTo>
                  <a:pt x="929105" y="0"/>
                </a:lnTo>
                <a:lnTo>
                  <a:pt x="929105" y="768623"/>
                </a:lnTo>
                <a:lnTo>
                  <a:pt x="0" y="76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3707" y="1902343"/>
            <a:ext cx="13396131" cy="714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Arduino MEGA 2560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Heartbeat Sensor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Temperature Sensor and Humidity Sensor (DHT11)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Accelerometer (ADXL335)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Ethernet Shield (W5100)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GPS Module (NEO-6M)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ZigBee Module (XB Series 1)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LoRaWAN Module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ECG Module (AD8232 i.e. Electro-Cardiogram)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0986" y="471488"/>
            <a:ext cx="10437415" cy="101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4"/>
              </a:lnSpc>
              <a:spcBef>
                <a:spcPct val="0"/>
              </a:spcBef>
            </a:pPr>
            <a:r>
              <a:rPr lang="en-US" sz="6720">
                <a:solidFill>
                  <a:srgbClr val="101010"/>
                </a:solidFill>
                <a:latin typeface="Montserrat Bold"/>
              </a:rPr>
              <a:t>Hardware Components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463005" y="-3776214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98260" y="630907"/>
            <a:ext cx="9028728" cy="902872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53435" y="1221128"/>
            <a:ext cx="7810518" cy="7814851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81312" y="2756541"/>
            <a:ext cx="1294777" cy="1071134"/>
          </a:xfrm>
          <a:custGeom>
            <a:avLst/>
            <a:gdLst/>
            <a:ahLst/>
            <a:cxnLst/>
            <a:rect r="r" b="b" t="t" l="l"/>
            <a:pathLst>
              <a:path h="1071134" w="1294777">
                <a:moveTo>
                  <a:pt x="0" y="0"/>
                </a:moveTo>
                <a:lnTo>
                  <a:pt x="1294776" y="0"/>
                </a:lnTo>
                <a:lnTo>
                  <a:pt x="1294776" y="1071134"/>
                </a:lnTo>
                <a:lnTo>
                  <a:pt x="0" y="1071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90710">
            <a:off x="4318438" y="1540115"/>
            <a:ext cx="2952059" cy="2952059"/>
          </a:xfrm>
          <a:custGeom>
            <a:avLst/>
            <a:gdLst/>
            <a:ahLst/>
            <a:cxnLst/>
            <a:rect r="r" b="b" t="t" l="l"/>
            <a:pathLst>
              <a:path h="2952059" w="2952059">
                <a:moveTo>
                  <a:pt x="0" y="0"/>
                </a:moveTo>
                <a:lnTo>
                  <a:pt x="2952059" y="0"/>
                </a:lnTo>
                <a:lnTo>
                  <a:pt x="2952059" y="2952059"/>
                </a:lnTo>
                <a:lnTo>
                  <a:pt x="0" y="2952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95320">
            <a:off x="5208183" y="4304395"/>
            <a:ext cx="3023645" cy="3023645"/>
          </a:xfrm>
          <a:custGeom>
            <a:avLst/>
            <a:gdLst/>
            <a:ahLst/>
            <a:cxnLst/>
            <a:rect r="r" b="b" t="t" l="l"/>
            <a:pathLst>
              <a:path h="3023645" w="3023645">
                <a:moveTo>
                  <a:pt x="0" y="0"/>
                </a:moveTo>
                <a:lnTo>
                  <a:pt x="3023645" y="0"/>
                </a:lnTo>
                <a:lnTo>
                  <a:pt x="3023645" y="3023645"/>
                </a:lnTo>
                <a:lnTo>
                  <a:pt x="0" y="302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58823" y="7263590"/>
            <a:ext cx="3156189" cy="2891069"/>
          </a:xfrm>
          <a:custGeom>
            <a:avLst/>
            <a:gdLst/>
            <a:ahLst/>
            <a:cxnLst/>
            <a:rect r="r" b="b" t="t" l="l"/>
            <a:pathLst>
              <a:path h="2891069" w="3156189">
                <a:moveTo>
                  <a:pt x="0" y="0"/>
                </a:moveTo>
                <a:lnTo>
                  <a:pt x="3156188" y="0"/>
                </a:lnTo>
                <a:lnTo>
                  <a:pt x="3156188" y="2891069"/>
                </a:lnTo>
                <a:lnTo>
                  <a:pt x="0" y="289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3525071" y="7081418"/>
            <a:ext cx="1010795" cy="1033365"/>
            <a:chOff x="0" y="0"/>
            <a:chExt cx="2095920" cy="2142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099206" y="6947687"/>
            <a:ext cx="457877" cy="4578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4195040">
            <a:off x="4199088" y="5005478"/>
            <a:ext cx="904167" cy="924356"/>
            <a:chOff x="0" y="0"/>
            <a:chExt cx="2095920" cy="21427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629885" y="5025626"/>
            <a:ext cx="457877" cy="45787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700000">
            <a:off x="3795050" y="3032819"/>
            <a:ext cx="768207" cy="785361"/>
            <a:chOff x="0" y="0"/>
            <a:chExt cx="2095920" cy="21427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284848" y="3292108"/>
            <a:ext cx="409068" cy="40906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1062509">
            <a:off x="3311038" y="143427"/>
            <a:ext cx="1906937" cy="1906937"/>
          </a:xfrm>
          <a:custGeom>
            <a:avLst/>
            <a:gdLst/>
            <a:ahLst/>
            <a:cxnLst/>
            <a:rect r="r" b="b" t="t" l="l"/>
            <a:pathLst>
              <a:path h="1906937" w="1906937">
                <a:moveTo>
                  <a:pt x="0" y="0"/>
                </a:moveTo>
                <a:lnTo>
                  <a:pt x="1906937" y="0"/>
                </a:lnTo>
                <a:lnTo>
                  <a:pt x="1906937" y="1906937"/>
                </a:lnTo>
                <a:lnTo>
                  <a:pt x="0" y="1906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-237766" y="4218900"/>
            <a:ext cx="3286625" cy="185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065">
                <a:solidFill>
                  <a:srgbClr val="FFFFFF"/>
                </a:solidFill>
                <a:latin typeface="Montserrat"/>
              </a:rPr>
              <a:t>Proposed System Overview</a:t>
            </a:r>
          </a:p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3518983" y="7177865"/>
            <a:ext cx="1066220" cy="8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36917" y="220176"/>
            <a:ext cx="7774490" cy="179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H</a:t>
            </a: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ealth Monitoring: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Heartbeat sensor for real-time pulse tracking and temperature sensor for environmental conditions.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</a:p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Motion Detection: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Accelerometer provides insights into soldier movement and vibrations, aiding in situational awareness.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</a:p>
          <a:p>
            <a:pPr marL="0" indent="0" lvl="0">
              <a:lnSpc>
                <a:spcPts val="208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154166" y="2151810"/>
            <a:ext cx="5978830" cy="179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Wi</a:t>
            </a: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reless Communication: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ZigBee enables efficient communication among soldiers, promoting real-time data exchange.</a:t>
            </a:r>
          </a:p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Long-Range Connectivity: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LoRaWAN ensures data transmission between squadron leader and control unit in high-altitude warzones.</a:t>
            </a:r>
          </a:p>
          <a:p>
            <a:pPr marL="0" indent="0" lvl="0">
              <a:lnSpc>
                <a:spcPts val="2089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8393302" y="4940442"/>
            <a:ext cx="6748366" cy="23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R</a:t>
            </a: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eal-time Location Tracking: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NEO-6M GPS module ensures accurate and timely location information.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</a:p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Navigation Support: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 Facilitates precise navigation for soldiers and aids control unit in coordinating operations.</a:t>
            </a:r>
          </a:p>
          <a:p>
            <a:pPr>
              <a:lnSpc>
                <a:spcPts val="2089"/>
              </a:lnSpc>
              <a:spcBef>
                <a:spcPct val="0"/>
              </a:spcBef>
            </a:pPr>
          </a:p>
          <a:p>
            <a:pPr marL="322281" indent="-161140" lvl="1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strike="noStrike" u="none">
                <a:solidFill>
                  <a:srgbClr val="101010"/>
                </a:solidFill>
                <a:latin typeface="Montserrat Bold"/>
              </a:rPr>
              <a:t>Global Coverage: </a:t>
            </a:r>
            <a:r>
              <a:rPr lang="en-US" sz="1492" strike="noStrike" u="none">
                <a:solidFill>
                  <a:srgbClr val="101010"/>
                </a:solidFill>
                <a:latin typeface="Montserrat"/>
              </a:rPr>
              <a:t>Enables tracking in diverse geographical terrains, contributing to mission success.</a:t>
            </a:r>
          </a:p>
          <a:p>
            <a:pPr marL="0" indent="0" lvl="0">
              <a:lnSpc>
                <a:spcPts val="208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154166" y="7972240"/>
            <a:ext cx="7807444" cy="248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870" indent="-171935" lvl="1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>
                <a:solidFill>
                  <a:srgbClr val="101010"/>
                </a:solidFill>
                <a:latin typeface="Montserrat Bold"/>
              </a:rPr>
              <a:t>Microc</a:t>
            </a:r>
            <a:r>
              <a:rPr lang="en-US" sz="1592" strike="noStrike" u="none">
                <a:solidFill>
                  <a:srgbClr val="101010"/>
                </a:solidFill>
                <a:latin typeface="Montserrat Bold"/>
              </a:rPr>
              <a:t>ontroller Core</a:t>
            </a:r>
            <a:r>
              <a:rPr lang="en-US" sz="1592" strike="noStrike" u="none">
                <a:solidFill>
                  <a:srgbClr val="101010"/>
                </a:solidFill>
                <a:latin typeface="Montserrat"/>
              </a:rPr>
              <a:t>: Heart of the system, facilitating control, processing, and communication.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</a:p>
          <a:p>
            <a:pPr marL="343870" indent="-171935" lvl="1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strike="noStrike" u="none">
                <a:solidFill>
                  <a:srgbClr val="101010"/>
                </a:solidFill>
                <a:latin typeface="Montserrat Bold"/>
              </a:rPr>
              <a:t>Versatile I/O Ports</a:t>
            </a:r>
            <a:r>
              <a:rPr lang="en-US" sz="1592" strike="noStrike" u="none">
                <a:solidFill>
                  <a:srgbClr val="101010"/>
                </a:solidFill>
                <a:latin typeface="Montserrat"/>
              </a:rPr>
              <a:t>: Offers extensive input/output options for seamless integration with various sensors and modules.</a:t>
            </a:r>
          </a:p>
          <a:p>
            <a:pPr>
              <a:lnSpc>
                <a:spcPts val="2229"/>
              </a:lnSpc>
              <a:spcBef>
                <a:spcPct val="0"/>
              </a:spcBef>
            </a:pPr>
          </a:p>
          <a:p>
            <a:pPr marL="343870" indent="-171935" lvl="1">
              <a:lnSpc>
                <a:spcPts val="2229"/>
              </a:lnSpc>
              <a:spcBef>
                <a:spcPct val="0"/>
              </a:spcBef>
              <a:buFont typeface="Arial"/>
              <a:buChar char="•"/>
            </a:pPr>
            <a:r>
              <a:rPr lang="en-US" sz="1592" strike="noStrike" u="none">
                <a:solidFill>
                  <a:srgbClr val="101010"/>
                </a:solidFill>
                <a:latin typeface="Montserrat Bold"/>
              </a:rPr>
              <a:t>Programmability:</a:t>
            </a:r>
            <a:r>
              <a:rPr lang="en-US" sz="1592" strike="noStrike" u="none">
                <a:solidFill>
                  <a:srgbClr val="101010"/>
                </a:solidFill>
                <a:latin typeface="Montserrat"/>
              </a:rPr>
              <a:t> Allows customization and adaptability to evolving mission requirements.</a:t>
            </a:r>
          </a:p>
          <a:p>
            <a:pPr marL="0" indent="0" lvl="0">
              <a:lnSpc>
                <a:spcPts val="222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4222493" y="5078597"/>
            <a:ext cx="877821" cy="63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768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53344" y="3083149"/>
            <a:ext cx="851620" cy="61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name="AutoShape 36" id="36"/>
          <p:cNvSpPr/>
          <p:nvPr/>
        </p:nvSpPr>
        <p:spPr>
          <a:xfrm flipH="true">
            <a:off x="7611700" y="7588575"/>
            <a:ext cx="6577562" cy="762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>
            <a:off x="7611480" y="4369195"/>
            <a:ext cx="648548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6529026" y="1735876"/>
            <a:ext cx="7343401" cy="286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1017771">
            <a:off x="2408036" y="1055362"/>
            <a:ext cx="887546" cy="825919"/>
            <a:chOff x="0" y="0"/>
            <a:chExt cx="2302602" cy="214272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302690" cy="2142744"/>
            </a:xfrm>
            <a:custGeom>
              <a:avLst/>
              <a:gdLst/>
              <a:ahLst/>
              <a:cxnLst/>
              <a:rect r="r" b="b" t="t" l="l"/>
              <a:pathLst>
                <a:path h="2142744" w="2302690">
                  <a:moveTo>
                    <a:pt x="1155535" y="0"/>
                  </a:moveTo>
                  <a:cubicBezTo>
                    <a:pt x="519168" y="0"/>
                    <a:pt x="0" y="472821"/>
                    <a:pt x="0" y="1052322"/>
                  </a:cubicBezTo>
                  <a:cubicBezTo>
                    <a:pt x="0" y="1311529"/>
                    <a:pt x="108828" y="1548003"/>
                    <a:pt x="284628" y="1731010"/>
                  </a:cubicBezTo>
                  <a:cubicBezTo>
                    <a:pt x="217657" y="2142744"/>
                    <a:pt x="217657" y="2142744"/>
                    <a:pt x="217657" y="2142744"/>
                  </a:cubicBezTo>
                  <a:cubicBezTo>
                    <a:pt x="644739" y="1990217"/>
                    <a:pt x="644739" y="1990217"/>
                    <a:pt x="644739" y="1990217"/>
                  </a:cubicBezTo>
                  <a:cubicBezTo>
                    <a:pt x="795424" y="2058797"/>
                    <a:pt x="971224" y="2097024"/>
                    <a:pt x="1155535" y="2097024"/>
                  </a:cubicBezTo>
                  <a:cubicBezTo>
                    <a:pt x="1783531" y="2097024"/>
                    <a:pt x="2302690" y="1624203"/>
                    <a:pt x="2302690" y="1052322"/>
                  </a:cubicBezTo>
                  <a:cubicBezTo>
                    <a:pt x="2302559" y="472821"/>
                    <a:pt x="1783531" y="0"/>
                    <a:pt x="11555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869037" y="1652680"/>
            <a:ext cx="409068" cy="40906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-296387">
            <a:off x="2524332" y="1108965"/>
            <a:ext cx="650303" cy="61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8953658" y="-92225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00054" y="350227"/>
            <a:ext cx="9187499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Software Technology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7266" y="6172396"/>
            <a:ext cx="12862034" cy="2819515"/>
            <a:chOff x="0" y="0"/>
            <a:chExt cx="4701367" cy="1030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01367" cy="1030597"/>
            </a:xfrm>
            <a:custGeom>
              <a:avLst/>
              <a:gdLst/>
              <a:ahLst/>
              <a:cxnLst/>
              <a:rect r="r" b="b" t="t" l="l"/>
              <a:pathLst>
                <a:path h="1030597" w="4701367">
                  <a:moveTo>
                    <a:pt x="27688" y="0"/>
                  </a:moveTo>
                  <a:lnTo>
                    <a:pt x="4673679" y="0"/>
                  </a:lnTo>
                  <a:cubicBezTo>
                    <a:pt x="4681022" y="0"/>
                    <a:pt x="4688065" y="2917"/>
                    <a:pt x="4693258" y="8110"/>
                  </a:cubicBezTo>
                  <a:cubicBezTo>
                    <a:pt x="4698450" y="13302"/>
                    <a:pt x="4701367" y="20345"/>
                    <a:pt x="4701367" y="27688"/>
                  </a:cubicBezTo>
                  <a:lnTo>
                    <a:pt x="4701367" y="1002909"/>
                  </a:lnTo>
                  <a:cubicBezTo>
                    <a:pt x="4701367" y="1010252"/>
                    <a:pt x="4698450" y="1017295"/>
                    <a:pt x="4693258" y="1022487"/>
                  </a:cubicBezTo>
                  <a:cubicBezTo>
                    <a:pt x="4688065" y="1027680"/>
                    <a:pt x="4681022" y="1030597"/>
                    <a:pt x="4673679" y="1030597"/>
                  </a:cubicBezTo>
                  <a:lnTo>
                    <a:pt x="27688" y="1030597"/>
                  </a:lnTo>
                  <a:cubicBezTo>
                    <a:pt x="20345" y="1030597"/>
                    <a:pt x="13302" y="1027680"/>
                    <a:pt x="8110" y="1022487"/>
                  </a:cubicBezTo>
                  <a:cubicBezTo>
                    <a:pt x="2917" y="1017295"/>
                    <a:pt x="0" y="1010252"/>
                    <a:pt x="0" y="1002909"/>
                  </a:cubicBezTo>
                  <a:lnTo>
                    <a:pt x="0" y="27688"/>
                  </a:lnTo>
                  <a:cubicBezTo>
                    <a:pt x="0" y="20345"/>
                    <a:pt x="2917" y="13302"/>
                    <a:pt x="8110" y="8110"/>
                  </a:cubicBezTo>
                  <a:cubicBezTo>
                    <a:pt x="13302" y="2917"/>
                    <a:pt x="20345" y="0"/>
                    <a:pt x="27688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01367" cy="10686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K-Means Clustering Algorithm(ML):</a:t>
              </a:r>
            </a:p>
            <a:p>
              <a:pPr algn="ctr">
                <a:lnSpc>
                  <a:spcPts val="2940"/>
                </a:lnSpc>
              </a:pPr>
            </a:p>
            <a:p>
              <a:pPr marL="906786" indent="-302262" lvl="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Purpose: Analyzing and categorizing data into clusters.</a:t>
              </a:r>
            </a:p>
            <a:p>
              <a:pPr algn="ctr">
                <a:lnSpc>
                  <a:spcPts val="2940"/>
                </a:lnSpc>
              </a:pPr>
            </a:p>
            <a:p>
              <a:pPr marL="906786" indent="-302262" lvl="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Role: Utilized Python  algorithm aids in grouping soldier data based on health conditions for further insights.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97266" y="2131173"/>
            <a:ext cx="12862034" cy="3012327"/>
            <a:chOff x="0" y="0"/>
            <a:chExt cx="4701367" cy="1101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01367" cy="1101074"/>
            </a:xfrm>
            <a:custGeom>
              <a:avLst/>
              <a:gdLst/>
              <a:ahLst/>
              <a:cxnLst/>
              <a:rect r="r" b="b" t="t" l="l"/>
              <a:pathLst>
                <a:path h="1101074" w="4701367">
                  <a:moveTo>
                    <a:pt x="27688" y="0"/>
                  </a:moveTo>
                  <a:lnTo>
                    <a:pt x="4673679" y="0"/>
                  </a:lnTo>
                  <a:cubicBezTo>
                    <a:pt x="4681022" y="0"/>
                    <a:pt x="4688065" y="2917"/>
                    <a:pt x="4693258" y="8110"/>
                  </a:cubicBezTo>
                  <a:cubicBezTo>
                    <a:pt x="4698450" y="13302"/>
                    <a:pt x="4701367" y="20345"/>
                    <a:pt x="4701367" y="27688"/>
                  </a:cubicBezTo>
                  <a:lnTo>
                    <a:pt x="4701367" y="1073386"/>
                  </a:lnTo>
                  <a:cubicBezTo>
                    <a:pt x="4701367" y="1080729"/>
                    <a:pt x="4698450" y="1087772"/>
                    <a:pt x="4693258" y="1092965"/>
                  </a:cubicBezTo>
                  <a:cubicBezTo>
                    <a:pt x="4688065" y="1098157"/>
                    <a:pt x="4681022" y="1101074"/>
                    <a:pt x="4673679" y="1101074"/>
                  </a:cubicBezTo>
                  <a:lnTo>
                    <a:pt x="27688" y="1101074"/>
                  </a:lnTo>
                  <a:cubicBezTo>
                    <a:pt x="20345" y="1101074"/>
                    <a:pt x="13302" y="1098157"/>
                    <a:pt x="8110" y="1092965"/>
                  </a:cubicBezTo>
                  <a:cubicBezTo>
                    <a:pt x="2917" y="1087772"/>
                    <a:pt x="0" y="1080729"/>
                    <a:pt x="0" y="1073386"/>
                  </a:cubicBezTo>
                  <a:lnTo>
                    <a:pt x="0" y="27688"/>
                  </a:lnTo>
                  <a:cubicBezTo>
                    <a:pt x="0" y="20345"/>
                    <a:pt x="2917" y="13302"/>
                    <a:pt x="8110" y="8110"/>
                  </a:cubicBezTo>
                  <a:cubicBezTo>
                    <a:pt x="13302" y="2917"/>
                    <a:pt x="20345" y="0"/>
                    <a:pt x="27688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701367" cy="11391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Arduino IDE:</a:t>
              </a:r>
            </a:p>
            <a:p>
              <a:pPr marL="906786" indent="-302262" lvl="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Purpose: Programming the Arduino MEGA 2560 microcontroller.</a:t>
              </a:r>
            </a:p>
            <a:p>
              <a:pPr>
                <a:lnSpc>
                  <a:spcPts val="2940"/>
                </a:lnSpc>
              </a:pPr>
            </a:p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Sensor Data Processing Software:</a:t>
              </a:r>
            </a:p>
            <a:p>
              <a:pPr>
                <a:lnSpc>
                  <a:spcPts val="2940"/>
                </a:lnSpc>
              </a:pPr>
            </a:p>
            <a:p>
              <a:pPr algn="l" marL="906786" indent="-302262" lvl="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Montserrat Bold"/>
                </a:rPr>
                <a:t>Role: Converts raw sensor data into meaningful information for analysis.</a:t>
              </a:r>
            </a:p>
            <a:p>
              <a:pPr algn="ctr">
                <a:lnSpc>
                  <a:spcPts val="433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0935" y="190144"/>
            <a:ext cx="17397130" cy="9874801"/>
            <a:chOff x="0" y="0"/>
            <a:chExt cx="4581960" cy="2600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1960" cy="2600771"/>
            </a:xfrm>
            <a:custGeom>
              <a:avLst/>
              <a:gdLst/>
              <a:ahLst/>
              <a:cxnLst/>
              <a:rect r="r" b="b" t="t" l="l"/>
              <a:pathLst>
                <a:path h="2600771" w="4581960">
                  <a:moveTo>
                    <a:pt x="10235" y="0"/>
                  </a:moveTo>
                  <a:lnTo>
                    <a:pt x="4571725" y="0"/>
                  </a:lnTo>
                  <a:cubicBezTo>
                    <a:pt x="4574439" y="0"/>
                    <a:pt x="4577043" y="1078"/>
                    <a:pt x="4578962" y="2998"/>
                  </a:cubicBezTo>
                  <a:cubicBezTo>
                    <a:pt x="4580882" y="4917"/>
                    <a:pt x="4581960" y="7521"/>
                    <a:pt x="4581960" y="10235"/>
                  </a:cubicBezTo>
                  <a:lnTo>
                    <a:pt x="4581960" y="2590535"/>
                  </a:lnTo>
                  <a:cubicBezTo>
                    <a:pt x="4581960" y="2593250"/>
                    <a:pt x="4580882" y="2595853"/>
                    <a:pt x="4578962" y="2597773"/>
                  </a:cubicBezTo>
                  <a:cubicBezTo>
                    <a:pt x="4577043" y="2599692"/>
                    <a:pt x="4574439" y="2600771"/>
                    <a:pt x="4571725" y="2600771"/>
                  </a:cubicBezTo>
                  <a:lnTo>
                    <a:pt x="10235" y="2600771"/>
                  </a:lnTo>
                  <a:cubicBezTo>
                    <a:pt x="7521" y="2600771"/>
                    <a:pt x="4917" y="2599692"/>
                    <a:pt x="2998" y="2597773"/>
                  </a:cubicBezTo>
                  <a:cubicBezTo>
                    <a:pt x="1078" y="2595853"/>
                    <a:pt x="0" y="2593250"/>
                    <a:pt x="0" y="2590535"/>
                  </a:cubicBezTo>
                  <a:lnTo>
                    <a:pt x="0" y="10235"/>
                  </a:lnTo>
                  <a:cubicBezTo>
                    <a:pt x="0" y="7521"/>
                    <a:pt x="1078" y="4917"/>
                    <a:pt x="2998" y="2998"/>
                  </a:cubicBezTo>
                  <a:cubicBezTo>
                    <a:pt x="4917" y="1078"/>
                    <a:pt x="7521" y="0"/>
                    <a:pt x="102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81960" cy="264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0555" y="1956797"/>
            <a:ext cx="1310606" cy="13106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4361" y="5143500"/>
            <a:ext cx="846523" cy="846523"/>
          </a:xfrm>
          <a:custGeom>
            <a:avLst/>
            <a:gdLst/>
            <a:ahLst/>
            <a:cxnLst/>
            <a:rect r="r" b="b" t="t" l="l"/>
            <a:pathLst>
              <a:path h="846523" w="846523">
                <a:moveTo>
                  <a:pt x="0" y="0"/>
                </a:moveTo>
                <a:lnTo>
                  <a:pt x="846523" y="0"/>
                </a:lnTo>
                <a:lnTo>
                  <a:pt x="846523" y="846523"/>
                </a:lnTo>
                <a:lnTo>
                  <a:pt x="0" y="846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305" y="2227789"/>
            <a:ext cx="929105" cy="768623"/>
          </a:xfrm>
          <a:custGeom>
            <a:avLst/>
            <a:gdLst/>
            <a:ahLst/>
            <a:cxnLst/>
            <a:rect r="r" b="b" t="t" l="l"/>
            <a:pathLst>
              <a:path h="768623" w="929105">
                <a:moveTo>
                  <a:pt x="0" y="0"/>
                </a:moveTo>
                <a:lnTo>
                  <a:pt x="929105" y="0"/>
                </a:lnTo>
                <a:lnTo>
                  <a:pt x="929105" y="768623"/>
                </a:lnTo>
                <a:lnTo>
                  <a:pt x="0" y="76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3707" y="1902343"/>
            <a:ext cx="13396131" cy="394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Blood Pressure Monitoring 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Body Temperature Monitoring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Electrocardiogram Monitoring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Real time Location Tracing</a:t>
            </a:r>
          </a:p>
          <a:p>
            <a:pPr marL="773142" indent="-386571" lvl="1">
              <a:lnSpc>
                <a:spcPts val="6338"/>
              </a:lnSpc>
              <a:buFont typeface="Arial"/>
              <a:buChar char="•"/>
            </a:pPr>
            <a:r>
              <a:rPr lang="en-US" sz="3581">
                <a:solidFill>
                  <a:srgbClr val="000000"/>
                </a:solidFill>
                <a:latin typeface="Montserrat Bold"/>
              </a:rPr>
              <a:t>Movement Tracking Using ML / CNN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0986" y="471488"/>
            <a:ext cx="114429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Applications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267328" y="426611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3782" y="3708991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48AFF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DAF3g7jNPAg</dc:identifier>
  <dcterms:modified xsi:type="dcterms:W3CDTF">2011-08-01T06:04:30Z</dcterms:modified>
  <cp:revision>1</cp:revision>
  <dc:title>Technology Pitch Deck</dc:title>
</cp:coreProperties>
</file>